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4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314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8" r:id="rId26"/>
    <p:sldId id="312" r:id="rId27"/>
    <p:sldId id="279" r:id="rId28"/>
    <p:sldId id="280" r:id="rId29"/>
    <p:sldId id="283" r:id="rId30"/>
    <p:sldId id="313" r:id="rId31"/>
    <p:sldId id="284" r:id="rId32"/>
    <p:sldId id="289" r:id="rId33"/>
    <p:sldId id="300" r:id="rId34"/>
    <p:sldId id="301" r:id="rId35"/>
    <p:sldId id="319" r:id="rId36"/>
    <p:sldId id="318" r:id="rId37"/>
    <p:sldId id="324" r:id="rId38"/>
    <p:sldId id="304" r:id="rId39"/>
    <p:sldId id="305" r:id="rId40"/>
    <p:sldId id="306" r:id="rId41"/>
    <p:sldId id="316" r:id="rId42"/>
    <p:sldId id="308" r:id="rId43"/>
    <p:sldId id="310" r:id="rId44"/>
    <p:sldId id="311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</a:p>
        </p:txBody>
      </p:sp>
      <p:sp>
        <p:nvSpPr>
          <p:cNvPr id="2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4CC6C9B-55A0-4284-BDBF-A639FBC60277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C4FFA2-6163-4294-8B40-F7F7A35CB4A1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27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6690453-CDD1-407E-B06D-630344753C42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39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Immagine 3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9" name="Immagine 7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0" name="Immagine 7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8" name="Immagine 11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9" name="Immagine 11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8" name="Immagine 15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9" name="Immagine 15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8" name="Immagine 19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9" name="Immagine 19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37" name="Immagine 23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38" name="Immagine 2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lo stile del titolo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stili del testo dello schema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26/09/16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EE77472-BED0-425F-A0A3-B9992A943F97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lo stile del titolo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stili del testo dello schema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stili del testo dello schema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stili del testo dello schema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stili del testo dello schema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26/09/16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A5312B6-175E-4A59-9B19-503BB4AD146C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26/09/16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7D4F21D-5AF1-4E86-845E-915E3793F825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lo stile del titolo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stili del testo dello schema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stili del testo dello schema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lang="it-IT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26/09/16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B0CCDC0-D63C-4E34-A683-3E4CD590D387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lo stile del titolo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stili del testo dello schema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stili del testo dello schema</a:t>
            </a:r>
          </a:p>
        </p:txBody>
      </p:sp>
      <p:sp>
        <p:nvSpPr>
          <p:cNvPr id="16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26/09/16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F76A7CB-1F53-4D97-805D-7F4A34D840CC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lo stile del titolo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26/09/16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6A303F7-AADE-4022-8665-4EBAE087ACF1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67640" y="620640"/>
            <a:ext cx="8229240" cy="868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La didattica metacognitiva
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457200" y="1916832"/>
            <a:ext cx="8229240" cy="42092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L’intervento didattico </a:t>
            </a: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metacognitivo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 il controllo </a:t>
            </a: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metacognitivo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opera dell’insegnante                   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Gianna 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Friso                  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Centro Culturale "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Mavarta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" a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S.Ilario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Reggio Emilia    </a:t>
            </a:r>
          </a:p>
          <a:p>
            <a:pPr marL="343080" indent="-342720" algn="ctr">
              <a:lnSpc>
                <a:spcPct val="100000"/>
              </a:lnSpc>
            </a:pP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30 settembre -2016</a:t>
            </a:r>
            <a:endParaRPr lang="it-IT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46" name="Picture 6"/>
          <p:cNvPicPr/>
          <p:nvPr/>
        </p:nvPicPr>
        <p:blipFill>
          <a:blip r:embed="rId2" cstate="print"/>
          <a:stretch/>
        </p:blipFill>
        <p:spPr>
          <a:xfrm>
            <a:off x="0" y="4005424"/>
            <a:ext cx="3419872" cy="28525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457200" y="260648"/>
            <a:ext cx="8229240" cy="58651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seguito,lo studente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apprende altre strategie e le ripete in molteplici contesti. Così, la conoscenza specifica della strategie viene allargata e arricchita. </a:t>
            </a:r>
          </a:p>
          <a:p>
            <a:pPr marL="343080" indent="-34272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Il bambino viene a comprendere quando, dove e come usare ogni singola 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strategia (ampliamento delle conoscenze specifiche sulle strategie).</a:t>
            </a:r>
          </a:p>
          <a:p>
            <a:pPr marL="343080" indent="-342720">
              <a:lnSpc>
                <a:spcPct val="100000"/>
              </a:lnSpc>
            </a:pP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7143" b="3571"/>
          <a:stretch>
            <a:fillRect/>
          </a:stretch>
        </p:blipFill>
        <p:spPr bwMode="auto">
          <a:xfrm rot="10800000">
            <a:off x="1187624" y="4149080"/>
            <a:ext cx="6120680" cy="230425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3.Lo studente gradualmente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sviluppa la capacità di selezionare strategie appropriate per alcuni compiti e non per </a:t>
            </a:r>
            <a:r>
              <a:rPr lang="it-IT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altri….e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superare la mancanza di conoscenze attraverso il monitoraggio della prestazione, specialmente quando alcune componenti essenziali della strategia non sono state ancora adeguatamente apprese.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457200" y="274680"/>
            <a:ext cx="8229240" cy="56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457200" y="980640"/>
            <a:ext cx="8229240" cy="5145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it-IT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questa fase emergono processi di </a:t>
            </a:r>
            <a:r>
              <a:rPr lang="it-IT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controllo di ordine più elevato. 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Questo è l’inizio </a:t>
            </a:r>
            <a:r>
              <a:rPr lang="it-IT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dell’autoregolazione,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che è la base per l’apprendimento </a:t>
            </a:r>
            <a:r>
              <a:rPr lang="it-IT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pianificato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 per le abilità superiori di pensiero: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i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Monitoraggio comprensione</a:t>
            </a:r>
            <a:endParaRPr lang="it-IT" sz="3200" b="0" i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i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Previsione</a:t>
            </a:r>
            <a:endParaRPr lang="it-IT" sz="3200" b="0" i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i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Pianificazione</a:t>
            </a:r>
            <a:endParaRPr lang="it-IT" sz="3200" b="0" i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i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Monitoraggio processo di soluzione</a:t>
            </a:r>
            <a:endParaRPr lang="it-IT" sz="3200" b="0" i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i="1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Autovalutazione</a:t>
            </a:r>
            <a:endParaRPr lang="it-IT" sz="3200" b="0" i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76" name="Picture 7"/>
          <p:cNvPicPr/>
          <p:nvPr/>
        </p:nvPicPr>
        <p:blipFill>
          <a:blip r:embed="rId2" cstate="print"/>
          <a:stretch/>
        </p:blipFill>
        <p:spPr>
          <a:xfrm>
            <a:off x="4932000" y="4852080"/>
            <a:ext cx="4482720" cy="2005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467640" y="620688"/>
            <a:ext cx="8229240" cy="56055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 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mano a mano che i processi di controllo e strategici si 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affinano,lo studente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comincia a riconoscere l’importanza e l’utilità generale </a:t>
            </a:r>
            <a:r>
              <a:rPr lang="it-IT" sz="3200" b="0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dell’essere strategici e sviluppa un buon senso </a:t>
            </a:r>
            <a:r>
              <a:rPr lang="it-IT" sz="3200" b="0" i="1" strike="noStrike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di autoefficacia</a:t>
            </a:r>
            <a:r>
              <a:rPr lang="it-IT" sz="3200" b="0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343080" indent="-342720">
              <a:lnSpc>
                <a:spcPct val="100000"/>
              </a:lnSpc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Gli studenti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imparano ad </a:t>
            </a:r>
            <a:r>
              <a:rPr lang="it-IT" sz="3200" b="0" i="1" strike="noStrike" spc="-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attribuire i risultati di un buono ( e di un cattivo) apprendimento all’impegno dedicato all’uso di strategie piuttosto che alla fortuna, e a capire che le abilità mentali  loro stessi.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 lavoro di Borkoswski e  Muthukrishna 1994) ha ampliato il concetto di metacogniizone (emozioni, motivazioni attribuzioni …)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3958920" y="1600200"/>
            <a:ext cx="2927160" cy="723240"/>
          </a:xfrm>
          <a:prstGeom prst="rect">
            <a:avLst/>
          </a:prstGeom>
          <a:noFill/>
          <a:ln w="111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3"/>
          <p:cNvSpPr/>
          <p:nvPr/>
        </p:nvSpPr>
        <p:spPr>
          <a:xfrm>
            <a:off x="2784960" y="5191560"/>
            <a:ext cx="3866760" cy="934200"/>
          </a:xfrm>
          <a:prstGeom prst="rect">
            <a:avLst/>
          </a:prstGeom>
          <a:noFill/>
          <a:ln w="28440">
            <a:solidFill>
              <a:srgbClr val="D600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4"/>
          <p:cNvSpPr/>
          <p:nvPr/>
        </p:nvSpPr>
        <p:spPr>
          <a:xfrm>
            <a:off x="2763000" y="5332320"/>
            <a:ext cx="253116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Stati personali e motivazionali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5"/>
          <p:cNvSpPr/>
          <p:nvPr/>
        </p:nvSpPr>
        <p:spPr>
          <a:xfrm>
            <a:off x="5223600" y="533232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5260680" y="533232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7"/>
          <p:cNvSpPr/>
          <p:nvPr/>
        </p:nvSpPr>
        <p:spPr>
          <a:xfrm>
            <a:off x="2759040" y="5467320"/>
            <a:ext cx="346536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1. Convinzioni attribuzonali (impegno e abilità)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8"/>
          <p:cNvSpPr/>
          <p:nvPr/>
        </p:nvSpPr>
        <p:spPr>
          <a:xfrm>
            <a:off x="6267240" y="546732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9"/>
          <p:cNvSpPr/>
          <p:nvPr/>
        </p:nvSpPr>
        <p:spPr>
          <a:xfrm>
            <a:off x="2756520" y="5592240"/>
            <a:ext cx="132588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2. Motivazione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10"/>
          <p:cNvSpPr/>
          <p:nvPr/>
        </p:nvSpPr>
        <p:spPr>
          <a:xfrm>
            <a:off x="3863160" y="559224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11"/>
          <p:cNvSpPr/>
          <p:nvPr/>
        </p:nvSpPr>
        <p:spPr>
          <a:xfrm>
            <a:off x="2757600" y="5715720"/>
            <a:ext cx="202212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3. Motivazione intrinseca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12"/>
          <p:cNvSpPr/>
          <p:nvPr/>
        </p:nvSpPr>
        <p:spPr>
          <a:xfrm>
            <a:off x="4638240" y="571572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13"/>
          <p:cNvSpPr/>
          <p:nvPr/>
        </p:nvSpPr>
        <p:spPr>
          <a:xfrm>
            <a:off x="2754720" y="5842080"/>
            <a:ext cx="81828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4. Altro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14"/>
          <p:cNvSpPr/>
          <p:nvPr/>
        </p:nvSpPr>
        <p:spPr>
          <a:xfrm>
            <a:off x="3302280" y="584208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15"/>
          <p:cNvSpPr/>
          <p:nvPr/>
        </p:nvSpPr>
        <p:spPr>
          <a:xfrm>
            <a:off x="4107960" y="2531880"/>
            <a:ext cx="3052080" cy="332640"/>
          </a:xfrm>
          <a:prstGeom prst="rect">
            <a:avLst/>
          </a:prstGeom>
          <a:noFill/>
          <a:ln w="11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16"/>
          <p:cNvSpPr/>
          <p:nvPr/>
        </p:nvSpPr>
        <p:spPr>
          <a:xfrm>
            <a:off x="4263840" y="2565000"/>
            <a:ext cx="257832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Expertise in specifici ambiti di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17"/>
          <p:cNvSpPr/>
          <p:nvPr/>
        </p:nvSpPr>
        <p:spPr>
          <a:xfrm>
            <a:off x="4871520" y="2698200"/>
            <a:ext cx="144468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apprendimento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18"/>
          <p:cNvSpPr/>
          <p:nvPr/>
        </p:nvSpPr>
        <p:spPr>
          <a:xfrm>
            <a:off x="6101280" y="269820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19"/>
          <p:cNvSpPr/>
          <p:nvPr/>
        </p:nvSpPr>
        <p:spPr>
          <a:xfrm>
            <a:off x="4107960" y="3057120"/>
            <a:ext cx="3052080" cy="1008720"/>
          </a:xfrm>
          <a:prstGeom prst="rect">
            <a:avLst/>
          </a:prstGeom>
          <a:noFill/>
          <a:ln w="28440">
            <a:solidFill>
              <a:srgbClr val="FF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20"/>
          <p:cNvSpPr/>
          <p:nvPr/>
        </p:nvSpPr>
        <p:spPr>
          <a:xfrm>
            <a:off x="4084200" y="3173400"/>
            <a:ext cx="279792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FFCC00"/>
              </a:buClr>
              <a:buFont typeface="Arial"/>
              <a:buChar char="•"/>
            </a:pPr>
            <a:r>
              <a:rPr lang="it-IT" sz="1200" b="1" strike="noStrike" spc="-1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Conoscenza specifica di strategie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1"/>
          <p:cNvSpPr/>
          <p:nvPr/>
        </p:nvSpPr>
        <p:spPr>
          <a:xfrm>
            <a:off x="6826320" y="317340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22"/>
          <p:cNvSpPr/>
          <p:nvPr/>
        </p:nvSpPr>
        <p:spPr>
          <a:xfrm>
            <a:off x="6876720" y="317340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23"/>
          <p:cNvSpPr/>
          <p:nvPr/>
        </p:nvSpPr>
        <p:spPr>
          <a:xfrm>
            <a:off x="4077720" y="3306960"/>
            <a:ext cx="126792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FFCC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1. Ripetizione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24"/>
          <p:cNvSpPr/>
          <p:nvPr/>
        </p:nvSpPr>
        <p:spPr>
          <a:xfrm>
            <a:off x="5121000" y="330696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5"/>
          <p:cNvSpPr/>
          <p:nvPr/>
        </p:nvSpPr>
        <p:spPr>
          <a:xfrm>
            <a:off x="4080600" y="3430440"/>
            <a:ext cx="15696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FFCC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2. Organizzazione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26"/>
          <p:cNvSpPr/>
          <p:nvPr/>
        </p:nvSpPr>
        <p:spPr>
          <a:xfrm>
            <a:off x="5452920" y="343044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7"/>
          <p:cNvSpPr/>
          <p:nvPr/>
        </p:nvSpPr>
        <p:spPr>
          <a:xfrm>
            <a:off x="4078800" y="3556800"/>
            <a:ext cx="19476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FFCC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3. Elaborazione verbale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28"/>
          <p:cNvSpPr/>
          <p:nvPr/>
        </p:nvSpPr>
        <p:spPr>
          <a:xfrm>
            <a:off x="5871960" y="355680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9"/>
          <p:cNvSpPr/>
          <p:nvPr/>
        </p:nvSpPr>
        <p:spPr>
          <a:xfrm>
            <a:off x="4078800" y="3681720"/>
            <a:ext cx="188028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FFCC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4. Abilità di riassumere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30"/>
          <p:cNvSpPr/>
          <p:nvPr/>
        </p:nvSpPr>
        <p:spPr>
          <a:xfrm>
            <a:off x="5806800" y="368172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31"/>
          <p:cNvSpPr/>
          <p:nvPr/>
        </p:nvSpPr>
        <p:spPr>
          <a:xfrm>
            <a:off x="4077720" y="3806640"/>
            <a:ext cx="81828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FFCC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5. Altro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32"/>
          <p:cNvSpPr/>
          <p:nvPr/>
        </p:nvSpPr>
        <p:spPr>
          <a:xfrm>
            <a:off x="4623480" y="380664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33"/>
          <p:cNvSpPr/>
          <p:nvPr/>
        </p:nvSpPr>
        <p:spPr>
          <a:xfrm>
            <a:off x="4080960" y="1713600"/>
            <a:ext cx="163368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Conoscenza di sè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34"/>
          <p:cNvSpPr/>
          <p:nvPr/>
        </p:nvSpPr>
        <p:spPr>
          <a:xfrm>
            <a:off x="5516280" y="171360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35"/>
          <p:cNvSpPr/>
          <p:nvPr/>
        </p:nvSpPr>
        <p:spPr>
          <a:xfrm>
            <a:off x="5566320" y="171360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36"/>
          <p:cNvSpPr/>
          <p:nvPr/>
        </p:nvSpPr>
        <p:spPr>
          <a:xfrm>
            <a:off x="4078800" y="1847160"/>
            <a:ext cx="228132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1. Senso di valore personale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37"/>
          <p:cNvSpPr/>
          <p:nvPr/>
        </p:nvSpPr>
        <p:spPr>
          <a:xfrm>
            <a:off x="6240960" y="184716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38"/>
          <p:cNvSpPr/>
          <p:nvPr/>
        </p:nvSpPr>
        <p:spPr>
          <a:xfrm>
            <a:off x="4077720" y="1972080"/>
            <a:ext cx="127692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2. Possibili sè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9"/>
          <p:cNvSpPr/>
          <p:nvPr/>
        </p:nvSpPr>
        <p:spPr>
          <a:xfrm>
            <a:off x="5121000" y="197208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40"/>
          <p:cNvSpPr/>
          <p:nvPr/>
        </p:nvSpPr>
        <p:spPr>
          <a:xfrm>
            <a:off x="4078800" y="2097000"/>
            <a:ext cx="229032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3. Obiettivi di apprendimento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41"/>
          <p:cNvSpPr/>
          <p:nvPr/>
        </p:nvSpPr>
        <p:spPr>
          <a:xfrm>
            <a:off x="6267240" y="209700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42"/>
          <p:cNvSpPr/>
          <p:nvPr/>
        </p:nvSpPr>
        <p:spPr>
          <a:xfrm>
            <a:off x="457200" y="4390560"/>
            <a:ext cx="1539000" cy="410040"/>
          </a:xfrm>
          <a:prstGeom prst="rect">
            <a:avLst/>
          </a:prstGeom>
          <a:noFill/>
          <a:ln w="111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43"/>
          <p:cNvSpPr/>
          <p:nvPr/>
        </p:nvSpPr>
        <p:spPr>
          <a:xfrm>
            <a:off x="708480" y="4532760"/>
            <a:ext cx="96012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Compito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44"/>
          <p:cNvSpPr/>
          <p:nvPr/>
        </p:nvSpPr>
        <p:spPr>
          <a:xfrm>
            <a:off x="1406880" y="453276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45"/>
          <p:cNvSpPr/>
          <p:nvPr/>
        </p:nvSpPr>
        <p:spPr>
          <a:xfrm>
            <a:off x="2887200" y="4390560"/>
            <a:ext cx="1539000" cy="410040"/>
          </a:xfrm>
          <a:prstGeom prst="rect">
            <a:avLst/>
          </a:prstGeom>
          <a:noFill/>
          <a:ln w="23760">
            <a:solidFill>
              <a:srgbClr val="FF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46"/>
          <p:cNvSpPr/>
          <p:nvPr/>
        </p:nvSpPr>
        <p:spPr>
          <a:xfrm>
            <a:off x="3112200" y="4465440"/>
            <a:ext cx="106524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FFCC00"/>
              </a:buClr>
              <a:buFont typeface="Arial"/>
              <a:buChar char="•"/>
            </a:pPr>
            <a:r>
              <a:rPr lang="it-IT" sz="1200" b="1" strike="noStrike" spc="-1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Uso delle</a:t>
            </a: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47"/>
          <p:cNvSpPr/>
          <p:nvPr/>
        </p:nvSpPr>
        <p:spPr>
          <a:xfrm>
            <a:off x="3138120" y="4599000"/>
            <a:ext cx="97992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FFCC00"/>
              </a:buClr>
              <a:buFont typeface="Arial"/>
              <a:buChar char="•"/>
            </a:pPr>
            <a:r>
              <a:rPr lang="it-IT" sz="1200" b="1" strike="noStrike" spc="-1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strategie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48"/>
          <p:cNvSpPr/>
          <p:nvPr/>
        </p:nvSpPr>
        <p:spPr>
          <a:xfrm>
            <a:off x="3848400" y="459900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49"/>
          <p:cNvSpPr/>
          <p:nvPr/>
        </p:nvSpPr>
        <p:spPr>
          <a:xfrm>
            <a:off x="5127480" y="4390560"/>
            <a:ext cx="1523880" cy="410040"/>
          </a:xfrm>
          <a:prstGeom prst="rect">
            <a:avLst/>
          </a:prstGeom>
          <a:noFill/>
          <a:ln w="111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50"/>
          <p:cNvSpPr/>
          <p:nvPr/>
        </p:nvSpPr>
        <p:spPr>
          <a:xfrm>
            <a:off x="5249160" y="4532760"/>
            <a:ext cx="12006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Prestazione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51"/>
          <p:cNvSpPr/>
          <p:nvPr/>
        </p:nvSpPr>
        <p:spPr>
          <a:xfrm>
            <a:off x="6202080" y="453276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52"/>
          <p:cNvSpPr/>
          <p:nvPr/>
        </p:nvSpPr>
        <p:spPr>
          <a:xfrm>
            <a:off x="7147440" y="4390560"/>
            <a:ext cx="1539000" cy="410040"/>
          </a:xfrm>
          <a:prstGeom prst="rect">
            <a:avLst/>
          </a:prstGeom>
          <a:noFill/>
          <a:ln w="28440">
            <a:solidFill>
              <a:srgbClr val="D600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53"/>
          <p:cNvSpPr/>
          <p:nvPr/>
        </p:nvSpPr>
        <p:spPr>
          <a:xfrm>
            <a:off x="7360920" y="4532760"/>
            <a:ext cx="104832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Feedback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54"/>
          <p:cNvSpPr/>
          <p:nvPr/>
        </p:nvSpPr>
        <p:spPr>
          <a:xfrm>
            <a:off x="8147520" y="453276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55"/>
          <p:cNvSpPr/>
          <p:nvPr/>
        </p:nvSpPr>
        <p:spPr>
          <a:xfrm>
            <a:off x="1474560" y="3324240"/>
            <a:ext cx="1628280" cy="474840"/>
          </a:xfrm>
          <a:prstGeom prst="rect">
            <a:avLst/>
          </a:prstGeom>
          <a:noFill/>
          <a:ln w="23760">
            <a:solidFill>
              <a:srgbClr val="FF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56"/>
          <p:cNvSpPr/>
          <p:nvPr/>
        </p:nvSpPr>
        <p:spPr>
          <a:xfrm>
            <a:off x="1688040" y="3430440"/>
            <a:ext cx="1202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FFCC00"/>
              </a:buClr>
              <a:buFont typeface="Arial"/>
              <a:buChar char="•"/>
            </a:pPr>
            <a:r>
              <a:rPr lang="it-IT" sz="1200" b="1" strike="noStrike" spc="-1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Processi di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57"/>
          <p:cNvSpPr/>
          <p:nvPr/>
        </p:nvSpPr>
        <p:spPr>
          <a:xfrm>
            <a:off x="1778400" y="3565440"/>
            <a:ext cx="99504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FFCC00"/>
              </a:buClr>
              <a:buFont typeface="Arial"/>
              <a:buChar char="•"/>
            </a:pPr>
            <a:r>
              <a:rPr lang="it-IT" sz="1200" b="1" strike="noStrike" spc="-1">
                <a:solidFill>
                  <a:srgbClr val="FFCC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controllo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58"/>
          <p:cNvSpPr/>
          <p:nvPr/>
        </p:nvSpPr>
        <p:spPr>
          <a:xfrm>
            <a:off x="2513880" y="356544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59"/>
          <p:cNvSpPr/>
          <p:nvPr/>
        </p:nvSpPr>
        <p:spPr>
          <a:xfrm>
            <a:off x="1220040" y="4858560"/>
            <a:ext cx="1564200" cy="792000"/>
          </a:xfrm>
          <a:custGeom>
            <a:avLst/>
            <a:gdLst/>
            <a:ahLst/>
            <a:cxnLst/>
            <a:rect l="l" t="t" r="r" b="b"/>
            <a:pathLst>
              <a:path w="805" h="538">
                <a:moveTo>
                  <a:pt x="805" y="538"/>
                </a:moveTo>
                <a:lnTo>
                  <a:pt x="0" y="53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60"/>
          <p:cNvSpPr/>
          <p:nvPr/>
        </p:nvSpPr>
        <p:spPr>
          <a:xfrm>
            <a:off x="1155960" y="4801320"/>
            <a:ext cx="139680" cy="82080"/>
          </a:xfrm>
          <a:custGeom>
            <a:avLst/>
            <a:gdLst/>
            <a:ahLst/>
            <a:cxnLst/>
            <a:rect l="l" t="t" r="r" b="b"/>
            <a:pathLst>
              <a:path w="72" h="56">
                <a:moveTo>
                  <a:pt x="72" y="56"/>
                </a:moveTo>
                <a:lnTo>
                  <a:pt x="33" y="0"/>
                </a:lnTo>
                <a:lnTo>
                  <a:pt x="0" y="56"/>
                </a:lnTo>
                <a:lnTo>
                  <a:pt x="72" y="5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Line 61"/>
          <p:cNvSpPr/>
          <p:nvPr/>
        </p:nvSpPr>
        <p:spPr>
          <a:xfrm flipV="1">
            <a:off x="2189160" y="3856680"/>
            <a:ext cx="1800" cy="1794240"/>
          </a:xfrm>
          <a:prstGeom prst="line">
            <a:avLst/>
          </a:prstGeom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62"/>
          <p:cNvSpPr/>
          <p:nvPr/>
        </p:nvSpPr>
        <p:spPr>
          <a:xfrm>
            <a:off x="2125080" y="3799440"/>
            <a:ext cx="139320" cy="82080"/>
          </a:xfrm>
          <a:custGeom>
            <a:avLst/>
            <a:gdLst/>
            <a:ahLst/>
            <a:cxnLst/>
            <a:rect l="l" t="t" r="r" b="b"/>
            <a:pathLst>
              <a:path w="72" h="56">
                <a:moveTo>
                  <a:pt x="72" y="56"/>
                </a:moveTo>
                <a:lnTo>
                  <a:pt x="33" y="0"/>
                </a:lnTo>
                <a:lnTo>
                  <a:pt x="0" y="56"/>
                </a:lnTo>
                <a:lnTo>
                  <a:pt x="72" y="5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Line 63"/>
          <p:cNvSpPr/>
          <p:nvPr/>
        </p:nvSpPr>
        <p:spPr>
          <a:xfrm>
            <a:off x="1985040" y="4591440"/>
            <a:ext cx="800640" cy="1440"/>
          </a:xfrm>
          <a:prstGeom prst="line">
            <a:avLst/>
          </a:prstGeom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64"/>
          <p:cNvSpPr/>
          <p:nvPr/>
        </p:nvSpPr>
        <p:spPr>
          <a:xfrm>
            <a:off x="2760480" y="4550040"/>
            <a:ext cx="139680" cy="91440"/>
          </a:xfrm>
          <a:custGeom>
            <a:avLst/>
            <a:gdLst/>
            <a:ahLst/>
            <a:cxnLst/>
            <a:rect l="l" t="t" r="r" b="b"/>
            <a:pathLst>
              <a:path w="72" h="62">
                <a:moveTo>
                  <a:pt x="0" y="62"/>
                </a:moveTo>
                <a:lnTo>
                  <a:pt x="72" y="34"/>
                </a:lnTo>
                <a:lnTo>
                  <a:pt x="0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Line 65"/>
          <p:cNvSpPr/>
          <p:nvPr/>
        </p:nvSpPr>
        <p:spPr>
          <a:xfrm>
            <a:off x="4413240" y="4591440"/>
            <a:ext cx="610560" cy="1440"/>
          </a:xfrm>
          <a:prstGeom prst="line">
            <a:avLst/>
          </a:prstGeom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66"/>
          <p:cNvSpPr/>
          <p:nvPr/>
        </p:nvSpPr>
        <p:spPr>
          <a:xfrm>
            <a:off x="4998600" y="4550040"/>
            <a:ext cx="139680" cy="91440"/>
          </a:xfrm>
          <a:custGeom>
            <a:avLst/>
            <a:gdLst/>
            <a:ahLst/>
            <a:cxnLst/>
            <a:rect l="l" t="t" r="r" b="b"/>
            <a:pathLst>
              <a:path w="72" h="62">
                <a:moveTo>
                  <a:pt x="0" y="62"/>
                </a:moveTo>
                <a:lnTo>
                  <a:pt x="72" y="34"/>
                </a:lnTo>
                <a:lnTo>
                  <a:pt x="0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67"/>
          <p:cNvSpPr/>
          <p:nvPr/>
        </p:nvSpPr>
        <p:spPr>
          <a:xfrm>
            <a:off x="6741720" y="4791240"/>
            <a:ext cx="1169640" cy="859680"/>
          </a:xfrm>
          <a:custGeom>
            <a:avLst/>
            <a:gdLst/>
            <a:ahLst/>
            <a:cxnLst/>
            <a:rect l="l" t="t" r="r" b="b"/>
            <a:pathLst>
              <a:path w="602" h="583">
                <a:moveTo>
                  <a:pt x="602" y="0"/>
                </a:moveTo>
                <a:lnTo>
                  <a:pt x="602" y="583"/>
                </a:lnTo>
                <a:lnTo>
                  <a:pt x="0" y="5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68"/>
          <p:cNvSpPr/>
          <p:nvPr/>
        </p:nvSpPr>
        <p:spPr>
          <a:xfrm>
            <a:off x="6638760" y="5608440"/>
            <a:ext cx="139680" cy="92520"/>
          </a:xfrm>
          <a:custGeom>
            <a:avLst/>
            <a:gdLst/>
            <a:ahLst/>
            <a:cxnLst/>
            <a:rect l="l" t="t" r="r" b="b"/>
            <a:pathLst>
              <a:path w="72" h="63">
                <a:moveTo>
                  <a:pt x="72" y="0"/>
                </a:moveTo>
                <a:lnTo>
                  <a:pt x="0" y="29"/>
                </a:lnTo>
                <a:lnTo>
                  <a:pt x="72" y="63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Line 69"/>
          <p:cNvSpPr/>
          <p:nvPr/>
        </p:nvSpPr>
        <p:spPr>
          <a:xfrm flipV="1">
            <a:off x="5228640" y="4123800"/>
            <a:ext cx="1800" cy="266760"/>
          </a:xfrm>
          <a:prstGeom prst="line">
            <a:avLst/>
          </a:prstGeom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70"/>
          <p:cNvSpPr/>
          <p:nvPr/>
        </p:nvSpPr>
        <p:spPr>
          <a:xfrm>
            <a:off x="5164560" y="4066200"/>
            <a:ext cx="139320" cy="82080"/>
          </a:xfrm>
          <a:custGeom>
            <a:avLst/>
            <a:gdLst/>
            <a:ahLst/>
            <a:cxnLst/>
            <a:rect l="l" t="t" r="r" b="b"/>
            <a:pathLst>
              <a:path w="72" h="56">
                <a:moveTo>
                  <a:pt x="72" y="56"/>
                </a:moveTo>
                <a:lnTo>
                  <a:pt x="39" y="0"/>
                </a:lnTo>
                <a:lnTo>
                  <a:pt x="0" y="56"/>
                </a:lnTo>
                <a:lnTo>
                  <a:pt x="72" y="5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Line 71"/>
          <p:cNvSpPr/>
          <p:nvPr/>
        </p:nvSpPr>
        <p:spPr>
          <a:xfrm>
            <a:off x="6638400" y="4591440"/>
            <a:ext cx="407880" cy="1440"/>
          </a:xfrm>
          <a:prstGeom prst="line">
            <a:avLst/>
          </a:prstGeom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72"/>
          <p:cNvSpPr/>
          <p:nvPr/>
        </p:nvSpPr>
        <p:spPr>
          <a:xfrm>
            <a:off x="7021080" y="4550040"/>
            <a:ext cx="126000" cy="91440"/>
          </a:xfrm>
          <a:custGeom>
            <a:avLst/>
            <a:gdLst/>
            <a:ahLst/>
            <a:cxnLst/>
            <a:rect l="l" t="t" r="r" b="b"/>
            <a:pathLst>
              <a:path w="65" h="62">
                <a:moveTo>
                  <a:pt x="0" y="62"/>
                </a:moveTo>
                <a:lnTo>
                  <a:pt x="65" y="34"/>
                </a:lnTo>
                <a:lnTo>
                  <a:pt x="0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Line 73"/>
          <p:cNvSpPr/>
          <p:nvPr/>
        </p:nvSpPr>
        <p:spPr>
          <a:xfrm>
            <a:off x="4209120" y="4057560"/>
            <a:ext cx="1800" cy="266400"/>
          </a:xfrm>
          <a:prstGeom prst="line">
            <a:avLst/>
          </a:prstGeom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74"/>
          <p:cNvSpPr/>
          <p:nvPr/>
        </p:nvSpPr>
        <p:spPr>
          <a:xfrm>
            <a:off x="4147200" y="4308120"/>
            <a:ext cx="139320" cy="91080"/>
          </a:xfrm>
          <a:custGeom>
            <a:avLst/>
            <a:gdLst/>
            <a:ahLst/>
            <a:cxnLst/>
            <a:rect l="l" t="t" r="r" b="b"/>
            <a:pathLst>
              <a:path w="72" h="62">
                <a:moveTo>
                  <a:pt x="0" y="0"/>
                </a:moveTo>
                <a:lnTo>
                  <a:pt x="39" y="62"/>
                </a:lnTo>
                <a:lnTo>
                  <a:pt x="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Line 75"/>
          <p:cNvSpPr/>
          <p:nvPr/>
        </p:nvSpPr>
        <p:spPr>
          <a:xfrm>
            <a:off x="3090240" y="3557880"/>
            <a:ext cx="917640" cy="1440"/>
          </a:xfrm>
          <a:prstGeom prst="line">
            <a:avLst/>
          </a:prstGeom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76"/>
          <p:cNvSpPr/>
          <p:nvPr/>
        </p:nvSpPr>
        <p:spPr>
          <a:xfrm>
            <a:off x="3980880" y="3515040"/>
            <a:ext cx="139680" cy="92880"/>
          </a:xfrm>
          <a:custGeom>
            <a:avLst/>
            <a:gdLst/>
            <a:ahLst/>
            <a:cxnLst/>
            <a:rect l="l" t="t" r="r" b="b"/>
            <a:pathLst>
              <a:path w="72" h="63">
                <a:moveTo>
                  <a:pt x="0" y="63"/>
                </a:moveTo>
                <a:lnTo>
                  <a:pt x="72" y="34"/>
                </a:lnTo>
                <a:lnTo>
                  <a:pt x="0" y="0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77"/>
          <p:cNvSpPr/>
          <p:nvPr/>
        </p:nvSpPr>
        <p:spPr>
          <a:xfrm>
            <a:off x="1220040" y="1964880"/>
            <a:ext cx="2887560" cy="2359080"/>
          </a:xfrm>
          <a:custGeom>
            <a:avLst/>
            <a:gdLst/>
            <a:ahLst/>
            <a:cxnLst/>
            <a:rect l="l" t="t" r="r" b="b"/>
            <a:pathLst>
              <a:path w="1486" h="1601">
                <a:moveTo>
                  <a:pt x="1486" y="0"/>
                </a:moveTo>
                <a:lnTo>
                  <a:pt x="0" y="0"/>
                </a:lnTo>
                <a:lnTo>
                  <a:pt x="0" y="160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78"/>
          <p:cNvSpPr/>
          <p:nvPr/>
        </p:nvSpPr>
        <p:spPr>
          <a:xfrm>
            <a:off x="1155960" y="4308120"/>
            <a:ext cx="139680" cy="91080"/>
          </a:xfrm>
          <a:custGeom>
            <a:avLst/>
            <a:gdLst/>
            <a:ahLst/>
            <a:cxnLst/>
            <a:rect l="l" t="t" r="r" b="b"/>
            <a:pathLst>
              <a:path w="72" h="62">
                <a:moveTo>
                  <a:pt x="0" y="0"/>
                </a:moveTo>
                <a:lnTo>
                  <a:pt x="33" y="62"/>
                </a:lnTo>
                <a:lnTo>
                  <a:pt x="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79"/>
          <p:cNvSpPr/>
          <p:nvPr/>
        </p:nvSpPr>
        <p:spPr>
          <a:xfrm>
            <a:off x="1374120" y="4358160"/>
            <a:ext cx="11160" cy="32040"/>
          </a:xfrm>
          <a:custGeom>
            <a:avLst/>
            <a:gdLst/>
            <a:ahLst/>
            <a:cxnLst/>
            <a:rect l="l" t="t" r="r" b="b"/>
            <a:pathLst>
              <a:path w="6" h="22">
                <a:moveTo>
                  <a:pt x="0" y="22"/>
                </a:moveTo>
                <a:lnTo>
                  <a:pt x="0" y="22"/>
                </a:lnTo>
                <a:lnTo>
                  <a:pt x="6" y="22"/>
                </a:lnTo>
                <a:lnTo>
                  <a:pt x="6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80"/>
          <p:cNvSpPr/>
          <p:nvPr/>
        </p:nvSpPr>
        <p:spPr>
          <a:xfrm>
            <a:off x="1374120" y="429948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81"/>
          <p:cNvSpPr/>
          <p:nvPr/>
        </p:nvSpPr>
        <p:spPr>
          <a:xfrm>
            <a:off x="1374120" y="4241880"/>
            <a:ext cx="11160" cy="32040"/>
          </a:xfrm>
          <a:custGeom>
            <a:avLst/>
            <a:gdLst/>
            <a:ahLst/>
            <a:cxnLst/>
            <a:rect l="l" t="t" r="r" b="b"/>
            <a:pathLst>
              <a:path w="6" h="22">
                <a:moveTo>
                  <a:pt x="0" y="22"/>
                </a:moveTo>
                <a:lnTo>
                  <a:pt x="0" y="22"/>
                </a:lnTo>
                <a:lnTo>
                  <a:pt x="6" y="22"/>
                </a:lnTo>
                <a:lnTo>
                  <a:pt x="6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82"/>
          <p:cNvSpPr/>
          <p:nvPr/>
        </p:nvSpPr>
        <p:spPr>
          <a:xfrm>
            <a:off x="1374120" y="418284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83"/>
          <p:cNvSpPr/>
          <p:nvPr/>
        </p:nvSpPr>
        <p:spPr>
          <a:xfrm>
            <a:off x="1374120" y="412380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84"/>
          <p:cNvSpPr/>
          <p:nvPr/>
        </p:nvSpPr>
        <p:spPr>
          <a:xfrm>
            <a:off x="1374120" y="4066560"/>
            <a:ext cx="11160" cy="32040"/>
          </a:xfrm>
          <a:custGeom>
            <a:avLst/>
            <a:gdLst/>
            <a:ahLst/>
            <a:cxnLst/>
            <a:rect l="l" t="t" r="r" b="b"/>
            <a:pathLst>
              <a:path w="6" h="22">
                <a:moveTo>
                  <a:pt x="0" y="22"/>
                </a:moveTo>
                <a:lnTo>
                  <a:pt x="0" y="22"/>
                </a:lnTo>
                <a:lnTo>
                  <a:pt x="6" y="22"/>
                </a:lnTo>
                <a:lnTo>
                  <a:pt x="6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85"/>
          <p:cNvSpPr/>
          <p:nvPr/>
        </p:nvSpPr>
        <p:spPr>
          <a:xfrm>
            <a:off x="1374120" y="400752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86"/>
          <p:cNvSpPr/>
          <p:nvPr/>
        </p:nvSpPr>
        <p:spPr>
          <a:xfrm>
            <a:off x="1374120" y="3949920"/>
            <a:ext cx="11160" cy="32040"/>
          </a:xfrm>
          <a:custGeom>
            <a:avLst/>
            <a:gdLst/>
            <a:ahLst/>
            <a:cxnLst/>
            <a:rect l="l" t="t" r="r" b="b"/>
            <a:pathLst>
              <a:path w="6" h="22">
                <a:moveTo>
                  <a:pt x="0" y="22"/>
                </a:moveTo>
                <a:lnTo>
                  <a:pt x="0" y="22"/>
                </a:lnTo>
                <a:lnTo>
                  <a:pt x="6" y="22"/>
                </a:lnTo>
                <a:lnTo>
                  <a:pt x="6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87"/>
          <p:cNvSpPr/>
          <p:nvPr/>
        </p:nvSpPr>
        <p:spPr>
          <a:xfrm>
            <a:off x="1374120" y="389124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88"/>
          <p:cNvSpPr/>
          <p:nvPr/>
        </p:nvSpPr>
        <p:spPr>
          <a:xfrm>
            <a:off x="1374120" y="383220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89"/>
          <p:cNvSpPr/>
          <p:nvPr/>
        </p:nvSpPr>
        <p:spPr>
          <a:xfrm>
            <a:off x="1374120" y="3774600"/>
            <a:ext cx="11160" cy="32040"/>
          </a:xfrm>
          <a:custGeom>
            <a:avLst/>
            <a:gdLst/>
            <a:ahLst/>
            <a:cxnLst/>
            <a:rect l="l" t="t" r="r" b="b"/>
            <a:pathLst>
              <a:path w="6" h="22">
                <a:moveTo>
                  <a:pt x="0" y="22"/>
                </a:moveTo>
                <a:lnTo>
                  <a:pt x="0" y="22"/>
                </a:lnTo>
                <a:lnTo>
                  <a:pt x="6" y="22"/>
                </a:lnTo>
                <a:lnTo>
                  <a:pt x="6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90"/>
          <p:cNvSpPr/>
          <p:nvPr/>
        </p:nvSpPr>
        <p:spPr>
          <a:xfrm>
            <a:off x="1374120" y="371556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91"/>
          <p:cNvSpPr/>
          <p:nvPr/>
        </p:nvSpPr>
        <p:spPr>
          <a:xfrm>
            <a:off x="1374120" y="3658320"/>
            <a:ext cx="11160" cy="32040"/>
          </a:xfrm>
          <a:custGeom>
            <a:avLst/>
            <a:gdLst/>
            <a:ahLst/>
            <a:cxnLst/>
            <a:rect l="l" t="t" r="r" b="b"/>
            <a:pathLst>
              <a:path w="6" h="22">
                <a:moveTo>
                  <a:pt x="0" y="22"/>
                </a:moveTo>
                <a:lnTo>
                  <a:pt x="0" y="22"/>
                </a:lnTo>
                <a:lnTo>
                  <a:pt x="6" y="22"/>
                </a:lnTo>
                <a:lnTo>
                  <a:pt x="6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92"/>
          <p:cNvSpPr/>
          <p:nvPr/>
        </p:nvSpPr>
        <p:spPr>
          <a:xfrm>
            <a:off x="1374120" y="359928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93"/>
          <p:cNvSpPr/>
          <p:nvPr/>
        </p:nvSpPr>
        <p:spPr>
          <a:xfrm>
            <a:off x="1374120" y="354024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94"/>
          <p:cNvSpPr/>
          <p:nvPr/>
        </p:nvSpPr>
        <p:spPr>
          <a:xfrm>
            <a:off x="1374120" y="3483000"/>
            <a:ext cx="11160" cy="32040"/>
          </a:xfrm>
          <a:custGeom>
            <a:avLst/>
            <a:gdLst/>
            <a:ahLst/>
            <a:cxnLst/>
            <a:rect l="l" t="t" r="r" b="b"/>
            <a:pathLst>
              <a:path w="6" h="22">
                <a:moveTo>
                  <a:pt x="0" y="22"/>
                </a:moveTo>
                <a:lnTo>
                  <a:pt x="0" y="22"/>
                </a:lnTo>
                <a:lnTo>
                  <a:pt x="6" y="22"/>
                </a:lnTo>
                <a:lnTo>
                  <a:pt x="6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95"/>
          <p:cNvSpPr/>
          <p:nvPr/>
        </p:nvSpPr>
        <p:spPr>
          <a:xfrm>
            <a:off x="1374120" y="342396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96"/>
          <p:cNvSpPr/>
          <p:nvPr/>
        </p:nvSpPr>
        <p:spPr>
          <a:xfrm>
            <a:off x="1374120" y="3366360"/>
            <a:ext cx="11160" cy="32040"/>
          </a:xfrm>
          <a:custGeom>
            <a:avLst/>
            <a:gdLst/>
            <a:ahLst/>
            <a:cxnLst/>
            <a:rect l="l" t="t" r="r" b="b"/>
            <a:pathLst>
              <a:path w="6" h="22">
                <a:moveTo>
                  <a:pt x="0" y="22"/>
                </a:moveTo>
                <a:lnTo>
                  <a:pt x="0" y="22"/>
                </a:lnTo>
                <a:lnTo>
                  <a:pt x="6" y="22"/>
                </a:lnTo>
                <a:lnTo>
                  <a:pt x="6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97"/>
          <p:cNvSpPr/>
          <p:nvPr/>
        </p:nvSpPr>
        <p:spPr>
          <a:xfrm>
            <a:off x="1374120" y="330732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98"/>
          <p:cNvSpPr/>
          <p:nvPr/>
        </p:nvSpPr>
        <p:spPr>
          <a:xfrm>
            <a:off x="1374120" y="324864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99"/>
          <p:cNvSpPr/>
          <p:nvPr/>
        </p:nvSpPr>
        <p:spPr>
          <a:xfrm>
            <a:off x="1374120" y="3191040"/>
            <a:ext cx="11160" cy="32040"/>
          </a:xfrm>
          <a:custGeom>
            <a:avLst/>
            <a:gdLst/>
            <a:ahLst/>
            <a:cxnLst/>
            <a:rect l="l" t="t" r="r" b="b"/>
            <a:pathLst>
              <a:path w="6" h="22">
                <a:moveTo>
                  <a:pt x="0" y="22"/>
                </a:moveTo>
                <a:lnTo>
                  <a:pt x="0" y="22"/>
                </a:lnTo>
                <a:lnTo>
                  <a:pt x="6" y="22"/>
                </a:lnTo>
                <a:lnTo>
                  <a:pt x="6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100"/>
          <p:cNvSpPr/>
          <p:nvPr/>
        </p:nvSpPr>
        <p:spPr>
          <a:xfrm>
            <a:off x="1374120" y="313200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101"/>
          <p:cNvSpPr/>
          <p:nvPr/>
        </p:nvSpPr>
        <p:spPr>
          <a:xfrm>
            <a:off x="1374120" y="3074760"/>
            <a:ext cx="11160" cy="32040"/>
          </a:xfrm>
          <a:custGeom>
            <a:avLst/>
            <a:gdLst/>
            <a:ahLst/>
            <a:cxnLst/>
            <a:rect l="l" t="t" r="r" b="b"/>
            <a:pathLst>
              <a:path w="6" h="22">
                <a:moveTo>
                  <a:pt x="0" y="22"/>
                </a:moveTo>
                <a:lnTo>
                  <a:pt x="0" y="22"/>
                </a:lnTo>
                <a:lnTo>
                  <a:pt x="6" y="22"/>
                </a:lnTo>
                <a:lnTo>
                  <a:pt x="6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102"/>
          <p:cNvSpPr/>
          <p:nvPr/>
        </p:nvSpPr>
        <p:spPr>
          <a:xfrm>
            <a:off x="1374120" y="301572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103"/>
          <p:cNvSpPr/>
          <p:nvPr/>
        </p:nvSpPr>
        <p:spPr>
          <a:xfrm>
            <a:off x="1374120" y="295668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104"/>
          <p:cNvSpPr/>
          <p:nvPr/>
        </p:nvSpPr>
        <p:spPr>
          <a:xfrm>
            <a:off x="1374120" y="2899440"/>
            <a:ext cx="11160" cy="32040"/>
          </a:xfrm>
          <a:custGeom>
            <a:avLst/>
            <a:gdLst/>
            <a:ahLst/>
            <a:cxnLst/>
            <a:rect l="l" t="t" r="r" b="b"/>
            <a:pathLst>
              <a:path w="6" h="22">
                <a:moveTo>
                  <a:pt x="0" y="22"/>
                </a:moveTo>
                <a:lnTo>
                  <a:pt x="0" y="22"/>
                </a:lnTo>
                <a:lnTo>
                  <a:pt x="6" y="22"/>
                </a:lnTo>
                <a:lnTo>
                  <a:pt x="6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105"/>
          <p:cNvSpPr/>
          <p:nvPr/>
        </p:nvSpPr>
        <p:spPr>
          <a:xfrm>
            <a:off x="1374120" y="284040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106"/>
          <p:cNvSpPr/>
          <p:nvPr/>
        </p:nvSpPr>
        <p:spPr>
          <a:xfrm>
            <a:off x="1374120" y="2782800"/>
            <a:ext cx="11160" cy="32040"/>
          </a:xfrm>
          <a:custGeom>
            <a:avLst/>
            <a:gdLst/>
            <a:ahLst/>
            <a:cxnLst/>
            <a:rect l="l" t="t" r="r" b="b"/>
            <a:pathLst>
              <a:path w="6" h="22">
                <a:moveTo>
                  <a:pt x="0" y="22"/>
                </a:moveTo>
                <a:lnTo>
                  <a:pt x="0" y="22"/>
                </a:lnTo>
                <a:lnTo>
                  <a:pt x="6" y="22"/>
                </a:lnTo>
                <a:lnTo>
                  <a:pt x="6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107"/>
          <p:cNvSpPr/>
          <p:nvPr/>
        </p:nvSpPr>
        <p:spPr>
          <a:xfrm>
            <a:off x="1374120" y="272376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108"/>
          <p:cNvSpPr/>
          <p:nvPr/>
        </p:nvSpPr>
        <p:spPr>
          <a:xfrm>
            <a:off x="1374120" y="2665080"/>
            <a:ext cx="11160" cy="33480"/>
          </a:xfrm>
          <a:custGeom>
            <a:avLst/>
            <a:gdLst/>
            <a:ahLst/>
            <a:cxnLst/>
            <a:rect l="l" t="t" r="r" b="b"/>
            <a:pathLst>
              <a:path w="6" h="23">
                <a:moveTo>
                  <a:pt x="0" y="23"/>
                </a:moveTo>
                <a:lnTo>
                  <a:pt x="0" y="23"/>
                </a:lnTo>
                <a:lnTo>
                  <a:pt x="6" y="23"/>
                </a:lnTo>
                <a:lnTo>
                  <a:pt x="6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109"/>
          <p:cNvSpPr/>
          <p:nvPr/>
        </p:nvSpPr>
        <p:spPr>
          <a:xfrm>
            <a:off x="1399320" y="2665080"/>
            <a:ext cx="61920" cy="8640"/>
          </a:xfrm>
          <a:custGeom>
            <a:avLst/>
            <a:gdLst/>
            <a:ahLst/>
            <a:cxnLst/>
            <a:rect l="l" t="t" r="r" b="b"/>
            <a:pathLst>
              <a:path w="32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2" y="6"/>
                </a:lnTo>
                <a:lnTo>
                  <a:pt x="3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110"/>
          <p:cNvSpPr/>
          <p:nvPr/>
        </p:nvSpPr>
        <p:spPr>
          <a:xfrm>
            <a:off x="1488960" y="2665080"/>
            <a:ext cx="61920" cy="8640"/>
          </a:xfrm>
          <a:custGeom>
            <a:avLst/>
            <a:gdLst/>
            <a:ahLst/>
            <a:cxnLst/>
            <a:rect l="l" t="t" r="r" b="b"/>
            <a:pathLst>
              <a:path w="32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2" y="6"/>
                </a:lnTo>
                <a:lnTo>
                  <a:pt x="3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111"/>
          <p:cNvSpPr/>
          <p:nvPr/>
        </p:nvSpPr>
        <p:spPr>
          <a:xfrm>
            <a:off x="157644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112"/>
          <p:cNvSpPr/>
          <p:nvPr/>
        </p:nvSpPr>
        <p:spPr>
          <a:xfrm>
            <a:off x="166572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13"/>
          <p:cNvSpPr/>
          <p:nvPr/>
        </p:nvSpPr>
        <p:spPr>
          <a:xfrm>
            <a:off x="175500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4"/>
          <p:cNvSpPr/>
          <p:nvPr/>
        </p:nvSpPr>
        <p:spPr>
          <a:xfrm>
            <a:off x="184464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3" y="6"/>
                </a:lnTo>
                <a:lnTo>
                  <a:pt x="33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15"/>
          <p:cNvSpPr/>
          <p:nvPr/>
        </p:nvSpPr>
        <p:spPr>
          <a:xfrm>
            <a:off x="1933920" y="2665080"/>
            <a:ext cx="61920" cy="8640"/>
          </a:xfrm>
          <a:custGeom>
            <a:avLst/>
            <a:gdLst/>
            <a:ahLst/>
            <a:cxnLst/>
            <a:rect l="l" t="t" r="r" b="b"/>
            <a:pathLst>
              <a:path w="32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2" y="6"/>
                </a:lnTo>
                <a:lnTo>
                  <a:pt x="3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16"/>
          <p:cNvSpPr/>
          <p:nvPr/>
        </p:nvSpPr>
        <p:spPr>
          <a:xfrm>
            <a:off x="202140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117"/>
          <p:cNvSpPr/>
          <p:nvPr/>
        </p:nvSpPr>
        <p:spPr>
          <a:xfrm>
            <a:off x="211104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18"/>
          <p:cNvSpPr/>
          <p:nvPr/>
        </p:nvSpPr>
        <p:spPr>
          <a:xfrm>
            <a:off x="220032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119"/>
          <p:cNvSpPr/>
          <p:nvPr/>
        </p:nvSpPr>
        <p:spPr>
          <a:xfrm>
            <a:off x="228960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3" y="6"/>
                </a:lnTo>
                <a:lnTo>
                  <a:pt x="33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20"/>
          <p:cNvSpPr/>
          <p:nvPr/>
        </p:nvSpPr>
        <p:spPr>
          <a:xfrm>
            <a:off x="2379240" y="2665080"/>
            <a:ext cx="61920" cy="8640"/>
          </a:xfrm>
          <a:custGeom>
            <a:avLst/>
            <a:gdLst/>
            <a:ahLst/>
            <a:cxnLst/>
            <a:rect l="l" t="t" r="r" b="b"/>
            <a:pathLst>
              <a:path w="32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2" y="6"/>
                </a:lnTo>
                <a:lnTo>
                  <a:pt x="3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21"/>
          <p:cNvSpPr/>
          <p:nvPr/>
        </p:nvSpPr>
        <p:spPr>
          <a:xfrm>
            <a:off x="2468520" y="2665080"/>
            <a:ext cx="61920" cy="8640"/>
          </a:xfrm>
          <a:custGeom>
            <a:avLst/>
            <a:gdLst/>
            <a:ahLst/>
            <a:cxnLst/>
            <a:rect l="l" t="t" r="r" b="b"/>
            <a:pathLst>
              <a:path w="32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2" y="6"/>
                </a:lnTo>
                <a:lnTo>
                  <a:pt x="3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122"/>
          <p:cNvSpPr/>
          <p:nvPr/>
        </p:nvSpPr>
        <p:spPr>
          <a:xfrm>
            <a:off x="255600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123"/>
          <p:cNvSpPr/>
          <p:nvPr/>
        </p:nvSpPr>
        <p:spPr>
          <a:xfrm>
            <a:off x="264564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124"/>
          <p:cNvSpPr/>
          <p:nvPr/>
        </p:nvSpPr>
        <p:spPr>
          <a:xfrm>
            <a:off x="273492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125"/>
          <p:cNvSpPr/>
          <p:nvPr/>
        </p:nvSpPr>
        <p:spPr>
          <a:xfrm>
            <a:off x="282420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3" y="6"/>
                </a:lnTo>
                <a:lnTo>
                  <a:pt x="33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126"/>
          <p:cNvSpPr/>
          <p:nvPr/>
        </p:nvSpPr>
        <p:spPr>
          <a:xfrm>
            <a:off x="2913840" y="2665080"/>
            <a:ext cx="61920" cy="8640"/>
          </a:xfrm>
          <a:custGeom>
            <a:avLst/>
            <a:gdLst/>
            <a:ahLst/>
            <a:cxnLst/>
            <a:rect l="l" t="t" r="r" b="b"/>
            <a:pathLst>
              <a:path w="32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2" y="6"/>
                </a:lnTo>
                <a:lnTo>
                  <a:pt x="3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127"/>
          <p:cNvSpPr/>
          <p:nvPr/>
        </p:nvSpPr>
        <p:spPr>
          <a:xfrm>
            <a:off x="300132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128"/>
          <p:cNvSpPr/>
          <p:nvPr/>
        </p:nvSpPr>
        <p:spPr>
          <a:xfrm>
            <a:off x="309060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129"/>
          <p:cNvSpPr/>
          <p:nvPr/>
        </p:nvSpPr>
        <p:spPr>
          <a:xfrm>
            <a:off x="318024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130"/>
          <p:cNvSpPr/>
          <p:nvPr/>
        </p:nvSpPr>
        <p:spPr>
          <a:xfrm>
            <a:off x="326952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3" y="6"/>
                </a:lnTo>
                <a:lnTo>
                  <a:pt x="33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131"/>
          <p:cNvSpPr/>
          <p:nvPr/>
        </p:nvSpPr>
        <p:spPr>
          <a:xfrm>
            <a:off x="3358800" y="2665080"/>
            <a:ext cx="61920" cy="8640"/>
          </a:xfrm>
          <a:custGeom>
            <a:avLst/>
            <a:gdLst/>
            <a:ahLst/>
            <a:cxnLst/>
            <a:rect l="l" t="t" r="r" b="b"/>
            <a:pathLst>
              <a:path w="32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2" y="6"/>
                </a:lnTo>
                <a:lnTo>
                  <a:pt x="3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132"/>
          <p:cNvSpPr/>
          <p:nvPr/>
        </p:nvSpPr>
        <p:spPr>
          <a:xfrm>
            <a:off x="3448440" y="2665080"/>
            <a:ext cx="61920" cy="8640"/>
          </a:xfrm>
          <a:custGeom>
            <a:avLst/>
            <a:gdLst/>
            <a:ahLst/>
            <a:cxnLst/>
            <a:rect l="l" t="t" r="r" b="b"/>
            <a:pathLst>
              <a:path w="32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2" y="6"/>
                </a:lnTo>
                <a:lnTo>
                  <a:pt x="3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133"/>
          <p:cNvSpPr/>
          <p:nvPr/>
        </p:nvSpPr>
        <p:spPr>
          <a:xfrm>
            <a:off x="353592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134"/>
          <p:cNvSpPr/>
          <p:nvPr/>
        </p:nvSpPr>
        <p:spPr>
          <a:xfrm>
            <a:off x="362520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135"/>
          <p:cNvSpPr/>
          <p:nvPr/>
        </p:nvSpPr>
        <p:spPr>
          <a:xfrm>
            <a:off x="371484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33" y="6"/>
                </a:lnTo>
                <a:lnTo>
                  <a:pt x="3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136"/>
          <p:cNvSpPr/>
          <p:nvPr/>
        </p:nvSpPr>
        <p:spPr>
          <a:xfrm>
            <a:off x="3804120" y="2665080"/>
            <a:ext cx="63720" cy="8640"/>
          </a:xfrm>
          <a:custGeom>
            <a:avLst/>
            <a:gdLst/>
            <a:ahLst/>
            <a:cxnLst/>
            <a:rect l="l" t="t" r="r" b="b"/>
            <a:pathLst>
              <a:path w="33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3" y="6"/>
                </a:lnTo>
                <a:lnTo>
                  <a:pt x="33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137"/>
          <p:cNvSpPr/>
          <p:nvPr/>
        </p:nvSpPr>
        <p:spPr>
          <a:xfrm>
            <a:off x="3893400" y="2665080"/>
            <a:ext cx="61920" cy="8640"/>
          </a:xfrm>
          <a:custGeom>
            <a:avLst/>
            <a:gdLst/>
            <a:ahLst/>
            <a:cxnLst/>
            <a:rect l="l" t="t" r="r" b="b"/>
            <a:pathLst>
              <a:path w="32" h="6">
                <a:moveTo>
                  <a:pt x="6" y="0"/>
                </a:moveTo>
                <a:lnTo>
                  <a:pt x="0" y="0"/>
                </a:lnTo>
                <a:lnTo>
                  <a:pt x="6" y="6"/>
                </a:lnTo>
                <a:lnTo>
                  <a:pt x="32" y="6"/>
                </a:lnTo>
                <a:lnTo>
                  <a:pt x="3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138"/>
          <p:cNvSpPr/>
          <p:nvPr/>
        </p:nvSpPr>
        <p:spPr>
          <a:xfrm>
            <a:off x="3980880" y="2665080"/>
            <a:ext cx="27000" cy="8640"/>
          </a:xfrm>
          <a:custGeom>
            <a:avLst/>
            <a:gdLst/>
            <a:ahLst/>
            <a:cxnLst/>
            <a:rect l="l" t="t" r="r" b="b"/>
            <a:pathLst>
              <a:path w="14" h="6">
                <a:moveTo>
                  <a:pt x="7" y="0"/>
                </a:moveTo>
                <a:lnTo>
                  <a:pt x="0" y="0"/>
                </a:lnTo>
                <a:lnTo>
                  <a:pt x="7" y="6"/>
                </a:lnTo>
                <a:lnTo>
                  <a:pt x="14" y="6"/>
                </a:lnTo>
                <a:lnTo>
                  <a:pt x="14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139"/>
          <p:cNvSpPr/>
          <p:nvPr/>
        </p:nvSpPr>
        <p:spPr>
          <a:xfrm>
            <a:off x="3980880" y="2623680"/>
            <a:ext cx="139680" cy="91080"/>
          </a:xfrm>
          <a:custGeom>
            <a:avLst/>
            <a:gdLst/>
            <a:ahLst/>
            <a:cxnLst/>
            <a:rect l="l" t="t" r="r" b="b"/>
            <a:pathLst>
              <a:path w="72" h="62">
                <a:moveTo>
                  <a:pt x="0" y="62"/>
                </a:moveTo>
                <a:lnTo>
                  <a:pt x="72" y="28"/>
                </a:lnTo>
                <a:lnTo>
                  <a:pt x="0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140"/>
          <p:cNvSpPr/>
          <p:nvPr/>
        </p:nvSpPr>
        <p:spPr>
          <a:xfrm>
            <a:off x="7250400" y="1964520"/>
            <a:ext cx="304920" cy="2293920"/>
          </a:xfrm>
          <a:custGeom>
            <a:avLst/>
            <a:gdLst/>
            <a:ahLst/>
            <a:cxnLst/>
            <a:rect l="l" t="t" r="r" b="b"/>
            <a:pathLst>
              <a:path w="157" h="1556">
                <a:moveTo>
                  <a:pt x="157" y="1556"/>
                </a:moveTo>
                <a:lnTo>
                  <a:pt x="157" y="0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141"/>
          <p:cNvSpPr/>
          <p:nvPr/>
        </p:nvSpPr>
        <p:spPr>
          <a:xfrm>
            <a:off x="7147440" y="1923120"/>
            <a:ext cx="139680" cy="91080"/>
          </a:xfrm>
          <a:custGeom>
            <a:avLst/>
            <a:gdLst/>
            <a:ahLst/>
            <a:cxnLst/>
            <a:rect l="l" t="t" r="r" b="b"/>
            <a:pathLst>
              <a:path w="72" h="62">
                <a:moveTo>
                  <a:pt x="72" y="0"/>
                </a:moveTo>
                <a:lnTo>
                  <a:pt x="0" y="28"/>
                </a:lnTo>
                <a:lnTo>
                  <a:pt x="72" y="62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142"/>
          <p:cNvSpPr/>
          <p:nvPr/>
        </p:nvSpPr>
        <p:spPr>
          <a:xfrm>
            <a:off x="5888520" y="4258800"/>
            <a:ext cx="1666800" cy="65520"/>
          </a:xfrm>
          <a:custGeom>
            <a:avLst/>
            <a:gdLst/>
            <a:ahLst/>
            <a:cxnLst/>
            <a:rect l="l" t="t" r="r" b="b"/>
            <a:pathLst>
              <a:path w="858" h="45">
                <a:moveTo>
                  <a:pt x="858" y="0"/>
                </a:moveTo>
                <a:lnTo>
                  <a:pt x="0" y="0"/>
                </a:lnTo>
                <a:lnTo>
                  <a:pt x="0" y="4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143"/>
          <p:cNvSpPr/>
          <p:nvPr/>
        </p:nvSpPr>
        <p:spPr>
          <a:xfrm>
            <a:off x="5826240" y="4308480"/>
            <a:ext cx="139680" cy="90360"/>
          </a:xfrm>
          <a:custGeom>
            <a:avLst/>
            <a:gdLst/>
            <a:ahLst/>
            <a:cxnLst/>
            <a:rect l="l" t="t" r="r" b="b"/>
            <a:pathLst>
              <a:path w="72" h="62">
                <a:moveTo>
                  <a:pt x="0" y="0"/>
                </a:moveTo>
                <a:lnTo>
                  <a:pt x="39" y="62"/>
                </a:lnTo>
                <a:lnTo>
                  <a:pt x="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144"/>
          <p:cNvSpPr/>
          <p:nvPr/>
        </p:nvSpPr>
        <p:spPr>
          <a:xfrm>
            <a:off x="7351920" y="4091400"/>
            <a:ext cx="13320" cy="32040"/>
          </a:xfrm>
          <a:custGeom>
            <a:avLst/>
            <a:gdLst/>
            <a:ahLst/>
            <a:cxnLst/>
            <a:rect l="l" t="t" r="r" b="b"/>
            <a:pathLst>
              <a:path w="7" h="22">
                <a:moveTo>
                  <a:pt x="0" y="22"/>
                </a:moveTo>
                <a:lnTo>
                  <a:pt x="0" y="22"/>
                </a:lnTo>
                <a:lnTo>
                  <a:pt x="7" y="22"/>
                </a:lnTo>
                <a:lnTo>
                  <a:pt x="7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145"/>
          <p:cNvSpPr/>
          <p:nvPr/>
        </p:nvSpPr>
        <p:spPr>
          <a:xfrm>
            <a:off x="7351920" y="403236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146"/>
          <p:cNvSpPr/>
          <p:nvPr/>
        </p:nvSpPr>
        <p:spPr>
          <a:xfrm>
            <a:off x="7351920" y="3974760"/>
            <a:ext cx="13320" cy="32040"/>
          </a:xfrm>
          <a:custGeom>
            <a:avLst/>
            <a:gdLst/>
            <a:ahLst/>
            <a:cxnLst/>
            <a:rect l="l" t="t" r="r" b="b"/>
            <a:pathLst>
              <a:path w="7" h="22">
                <a:moveTo>
                  <a:pt x="0" y="22"/>
                </a:moveTo>
                <a:lnTo>
                  <a:pt x="0" y="22"/>
                </a:lnTo>
                <a:lnTo>
                  <a:pt x="7" y="22"/>
                </a:lnTo>
                <a:lnTo>
                  <a:pt x="7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147"/>
          <p:cNvSpPr/>
          <p:nvPr/>
        </p:nvSpPr>
        <p:spPr>
          <a:xfrm>
            <a:off x="7351920" y="391572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148"/>
          <p:cNvSpPr/>
          <p:nvPr/>
        </p:nvSpPr>
        <p:spPr>
          <a:xfrm>
            <a:off x="7351920" y="385704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149"/>
          <p:cNvSpPr/>
          <p:nvPr/>
        </p:nvSpPr>
        <p:spPr>
          <a:xfrm>
            <a:off x="7351920" y="3799440"/>
            <a:ext cx="13320" cy="32040"/>
          </a:xfrm>
          <a:custGeom>
            <a:avLst/>
            <a:gdLst/>
            <a:ahLst/>
            <a:cxnLst/>
            <a:rect l="l" t="t" r="r" b="b"/>
            <a:pathLst>
              <a:path w="7" h="22">
                <a:moveTo>
                  <a:pt x="0" y="22"/>
                </a:moveTo>
                <a:lnTo>
                  <a:pt x="0" y="22"/>
                </a:lnTo>
                <a:lnTo>
                  <a:pt x="7" y="22"/>
                </a:lnTo>
                <a:lnTo>
                  <a:pt x="7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150"/>
          <p:cNvSpPr/>
          <p:nvPr/>
        </p:nvSpPr>
        <p:spPr>
          <a:xfrm>
            <a:off x="7351920" y="374040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151"/>
          <p:cNvSpPr/>
          <p:nvPr/>
        </p:nvSpPr>
        <p:spPr>
          <a:xfrm>
            <a:off x="7351920" y="3682800"/>
            <a:ext cx="13320" cy="32040"/>
          </a:xfrm>
          <a:custGeom>
            <a:avLst/>
            <a:gdLst/>
            <a:ahLst/>
            <a:cxnLst/>
            <a:rect l="l" t="t" r="r" b="b"/>
            <a:pathLst>
              <a:path w="7" h="22">
                <a:moveTo>
                  <a:pt x="0" y="22"/>
                </a:moveTo>
                <a:lnTo>
                  <a:pt x="0" y="22"/>
                </a:lnTo>
                <a:lnTo>
                  <a:pt x="7" y="22"/>
                </a:lnTo>
                <a:lnTo>
                  <a:pt x="7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CustomShape 152"/>
          <p:cNvSpPr/>
          <p:nvPr/>
        </p:nvSpPr>
        <p:spPr>
          <a:xfrm>
            <a:off x="7351920" y="362412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153"/>
          <p:cNvSpPr/>
          <p:nvPr/>
        </p:nvSpPr>
        <p:spPr>
          <a:xfrm>
            <a:off x="7351920" y="356508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154"/>
          <p:cNvSpPr/>
          <p:nvPr/>
        </p:nvSpPr>
        <p:spPr>
          <a:xfrm>
            <a:off x="7351920" y="3507480"/>
            <a:ext cx="13320" cy="32040"/>
          </a:xfrm>
          <a:custGeom>
            <a:avLst/>
            <a:gdLst/>
            <a:ahLst/>
            <a:cxnLst/>
            <a:rect l="l" t="t" r="r" b="b"/>
            <a:pathLst>
              <a:path w="7" h="22">
                <a:moveTo>
                  <a:pt x="0" y="22"/>
                </a:moveTo>
                <a:lnTo>
                  <a:pt x="0" y="22"/>
                </a:lnTo>
                <a:lnTo>
                  <a:pt x="7" y="22"/>
                </a:lnTo>
                <a:lnTo>
                  <a:pt x="7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55"/>
          <p:cNvSpPr/>
          <p:nvPr/>
        </p:nvSpPr>
        <p:spPr>
          <a:xfrm>
            <a:off x="7351920" y="344844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156"/>
          <p:cNvSpPr/>
          <p:nvPr/>
        </p:nvSpPr>
        <p:spPr>
          <a:xfrm>
            <a:off x="7351920" y="3391200"/>
            <a:ext cx="13320" cy="32040"/>
          </a:xfrm>
          <a:custGeom>
            <a:avLst/>
            <a:gdLst/>
            <a:ahLst/>
            <a:cxnLst/>
            <a:rect l="l" t="t" r="r" b="b"/>
            <a:pathLst>
              <a:path w="7" h="22">
                <a:moveTo>
                  <a:pt x="0" y="22"/>
                </a:moveTo>
                <a:lnTo>
                  <a:pt x="0" y="22"/>
                </a:lnTo>
                <a:lnTo>
                  <a:pt x="7" y="22"/>
                </a:lnTo>
                <a:lnTo>
                  <a:pt x="7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157"/>
          <p:cNvSpPr/>
          <p:nvPr/>
        </p:nvSpPr>
        <p:spPr>
          <a:xfrm>
            <a:off x="7351920" y="333216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158"/>
          <p:cNvSpPr/>
          <p:nvPr/>
        </p:nvSpPr>
        <p:spPr>
          <a:xfrm>
            <a:off x="7351920" y="327312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159"/>
          <p:cNvSpPr/>
          <p:nvPr/>
        </p:nvSpPr>
        <p:spPr>
          <a:xfrm>
            <a:off x="7351920" y="3215880"/>
            <a:ext cx="13320" cy="32040"/>
          </a:xfrm>
          <a:custGeom>
            <a:avLst/>
            <a:gdLst/>
            <a:ahLst/>
            <a:cxnLst/>
            <a:rect l="l" t="t" r="r" b="b"/>
            <a:pathLst>
              <a:path w="7" h="22">
                <a:moveTo>
                  <a:pt x="0" y="22"/>
                </a:moveTo>
                <a:lnTo>
                  <a:pt x="0" y="22"/>
                </a:lnTo>
                <a:lnTo>
                  <a:pt x="7" y="22"/>
                </a:lnTo>
                <a:lnTo>
                  <a:pt x="7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160"/>
          <p:cNvSpPr/>
          <p:nvPr/>
        </p:nvSpPr>
        <p:spPr>
          <a:xfrm>
            <a:off x="7351920" y="315684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161"/>
          <p:cNvSpPr/>
          <p:nvPr/>
        </p:nvSpPr>
        <p:spPr>
          <a:xfrm>
            <a:off x="7351920" y="3099240"/>
            <a:ext cx="13320" cy="32040"/>
          </a:xfrm>
          <a:custGeom>
            <a:avLst/>
            <a:gdLst/>
            <a:ahLst/>
            <a:cxnLst/>
            <a:rect l="l" t="t" r="r" b="b"/>
            <a:pathLst>
              <a:path w="7" h="22">
                <a:moveTo>
                  <a:pt x="0" y="22"/>
                </a:moveTo>
                <a:lnTo>
                  <a:pt x="0" y="22"/>
                </a:lnTo>
                <a:lnTo>
                  <a:pt x="7" y="22"/>
                </a:lnTo>
                <a:lnTo>
                  <a:pt x="7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162"/>
          <p:cNvSpPr/>
          <p:nvPr/>
        </p:nvSpPr>
        <p:spPr>
          <a:xfrm>
            <a:off x="7351920" y="304020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163"/>
          <p:cNvSpPr/>
          <p:nvPr/>
        </p:nvSpPr>
        <p:spPr>
          <a:xfrm>
            <a:off x="7351920" y="298116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164"/>
          <p:cNvSpPr/>
          <p:nvPr/>
        </p:nvSpPr>
        <p:spPr>
          <a:xfrm>
            <a:off x="7351920" y="2923920"/>
            <a:ext cx="13320" cy="32040"/>
          </a:xfrm>
          <a:custGeom>
            <a:avLst/>
            <a:gdLst/>
            <a:ahLst/>
            <a:cxnLst/>
            <a:rect l="l" t="t" r="r" b="b"/>
            <a:pathLst>
              <a:path w="7" h="22">
                <a:moveTo>
                  <a:pt x="0" y="22"/>
                </a:moveTo>
                <a:lnTo>
                  <a:pt x="0" y="22"/>
                </a:lnTo>
                <a:lnTo>
                  <a:pt x="7" y="22"/>
                </a:lnTo>
                <a:lnTo>
                  <a:pt x="7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165"/>
          <p:cNvSpPr/>
          <p:nvPr/>
        </p:nvSpPr>
        <p:spPr>
          <a:xfrm>
            <a:off x="7351920" y="286488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166"/>
          <p:cNvSpPr/>
          <p:nvPr/>
        </p:nvSpPr>
        <p:spPr>
          <a:xfrm>
            <a:off x="7351920" y="2807280"/>
            <a:ext cx="13320" cy="32040"/>
          </a:xfrm>
          <a:custGeom>
            <a:avLst/>
            <a:gdLst/>
            <a:ahLst/>
            <a:cxnLst/>
            <a:rect l="l" t="t" r="r" b="b"/>
            <a:pathLst>
              <a:path w="7" h="22">
                <a:moveTo>
                  <a:pt x="0" y="22"/>
                </a:moveTo>
                <a:lnTo>
                  <a:pt x="0" y="22"/>
                </a:lnTo>
                <a:lnTo>
                  <a:pt x="7" y="22"/>
                </a:lnTo>
                <a:lnTo>
                  <a:pt x="7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167"/>
          <p:cNvSpPr/>
          <p:nvPr/>
        </p:nvSpPr>
        <p:spPr>
          <a:xfrm>
            <a:off x="7351920" y="2748600"/>
            <a:ext cx="13320" cy="3348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0" y="23"/>
                </a:moveTo>
                <a:lnTo>
                  <a:pt x="0" y="23"/>
                </a:lnTo>
                <a:lnTo>
                  <a:pt x="7" y="23"/>
                </a:lnTo>
                <a:lnTo>
                  <a:pt x="7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168"/>
          <p:cNvSpPr/>
          <p:nvPr/>
        </p:nvSpPr>
        <p:spPr>
          <a:xfrm>
            <a:off x="7338240" y="2698200"/>
            <a:ext cx="27000" cy="24840"/>
          </a:xfrm>
          <a:custGeom>
            <a:avLst/>
            <a:gdLst/>
            <a:ahLst/>
            <a:cxnLst/>
            <a:rect l="l" t="t" r="r" b="b"/>
            <a:pathLst>
              <a:path w="14" h="17">
                <a:moveTo>
                  <a:pt x="7" y="17"/>
                </a:moveTo>
                <a:lnTo>
                  <a:pt x="7" y="17"/>
                </a:lnTo>
                <a:lnTo>
                  <a:pt x="14" y="17"/>
                </a:lnTo>
                <a:lnTo>
                  <a:pt x="14" y="0"/>
                </a:lnTo>
                <a:lnTo>
                  <a:pt x="7" y="0"/>
                </a:lnTo>
                <a:lnTo>
                  <a:pt x="0" y="0"/>
                </a:lnTo>
                <a:lnTo>
                  <a:pt x="0" y="6"/>
                </a:lnTo>
                <a:lnTo>
                  <a:pt x="7" y="6"/>
                </a:lnTo>
                <a:lnTo>
                  <a:pt x="7" y="0"/>
                </a:lnTo>
                <a:lnTo>
                  <a:pt x="7" y="17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169"/>
          <p:cNvSpPr/>
          <p:nvPr/>
        </p:nvSpPr>
        <p:spPr>
          <a:xfrm>
            <a:off x="7250400" y="2698200"/>
            <a:ext cx="5040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170"/>
          <p:cNvSpPr/>
          <p:nvPr/>
        </p:nvSpPr>
        <p:spPr>
          <a:xfrm>
            <a:off x="7160400" y="2698200"/>
            <a:ext cx="5040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171"/>
          <p:cNvSpPr/>
          <p:nvPr/>
        </p:nvSpPr>
        <p:spPr>
          <a:xfrm>
            <a:off x="730188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172"/>
          <p:cNvSpPr/>
          <p:nvPr/>
        </p:nvSpPr>
        <p:spPr>
          <a:xfrm>
            <a:off x="721260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173"/>
          <p:cNvSpPr/>
          <p:nvPr/>
        </p:nvSpPr>
        <p:spPr>
          <a:xfrm>
            <a:off x="712296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CustomShape 174"/>
          <p:cNvSpPr/>
          <p:nvPr/>
        </p:nvSpPr>
        <p:spPr>
          <a:xfrm>
            <a:off x="7033680" y="4123800"/>
            <a:ext cx="52200" cy="8640"/>
          </a:xfrm>
          <a:custGeom>
            <a:avLst/>
            <a:gdLst/>
            <a:ahLst/>
            <a:cxnLst/>
            <a:rect l="l" t="t" r="r" b="b"/>
            <a:pathLst>
              <a:path w="27" h="6">
                <a:moveTo>
                  <a:pt x="27" y="6"/>
                </a:moveTo>
                <a:lnTo>
                  <a:pt x="27" y="0"/>
                </a:lnTo>
                <a:lnTo>
                  <a:pt x="0" y="0"/>
                </a:lnTo>
                <a:lnTo>
                  <a:pt x="0" y="6"/>
                </a:lnTo>
                <a:lnTo>
                  <a:pt x="27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CustomShape 175"/>
          <p:cNvSpPr/>
          <p:nvPr/>
        </p:nvSpPr>
        <p:spPr>
          <a:xfrm>
            <a:off x="694584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176"/>
          <p:cNvSpPr/>
          <p:nvPr/>
        </p:nvSpPr>
        <p:spPr>
          <a:xfrm>
            <a:off x="685656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177"/>
          <p:cNvSpPr/>
          <p:nvPr/>
        </p:nvSpPr>
        <p:spPr>
          <a:xfrm>
            <a:off x="676692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CustomShape 178"/>
          <p:cNvSpPr/>
          <p:nvPr/>
        </p:nvSpPr>
        <p:spPr>
          <a:xfrm>
            <a:off x="667764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179"/>
          <p:cNvSpPr/>
          <p:nvPr/>
        </p:nvSpPr>
        <p:spPr>
          <a:xfrm>
            <a:off x="658800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180"/>
          <p:cNvSpPr/>
          <p:nvPr/>
        </p:nvSpPr>
        <p:spPr>
          <a:xfrm>
            <a:off x="6498720" y="4123800"/>
            <a:ext cx="52200" cy="8640"/>
          </a:xfrm>
          <a:custGeom>
            <a:avLst/>
            <a:gdLst/>
            <a:ahLst/>
            <a:cxnLst/>
            <a:rect l="l" t="t" r="r" b="b"/>
            <a:pathLst>
              <a:path w="27" h="6">
                <a:moveTo>
                  <a:pt x="27" y="6"/>
                </a:moveTo>
                <a:lnTo>
                  <a:pt x="27" y="0"/>
                </a:lnTo>
                <a:lnTo>
                  <a:pt x="0" y="0"/>
                </a:lnTo>
                <a:lnTo>
                  <a:pt x="0" y="6"/>
                </a:lnTo>
                <a:lnTo>
                  <a:pt x="27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181"/>
          <p:cNvSpPr/>
          <p:nvPr/>
        </p:nvSpPr>
        <p:spPr>
          <a:xfrm>
            <a:off x="641124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182"/>
          <p:cNvSpPr/>
          <p:nvPr/>
        </p:nvSpPr>
        <p:spPr>
          <a:xfrm>
            <a:off x="632160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CustomShape 183"/>
          <p:cNvSpPr/>
          <p:nvPr/>
        </p:nvSpPr>
        <p:spPr>
          <a:xfrm>
            <a:off x="623232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CustomShape 184"/>
          <p:cNvSpPr/>
          <p:nvPr/>
        </p:nvSpPr>
        <p:spPr>
          <a:xfrm>
            <a:off x="614268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185"/>
          <p:cNvSpPr/>
          <p:nvPr/>
        </p:nvSpPr>
        <p:spPr>
          <a:xfrm>
            <a:off x="6053400" y="4123800"/>
            <a:ext cx="52200" cy="8640"/>
          </a:xfrm>
          <a:custGeom>
            <a:avLst/>
            <a:gdLst/>
            <a:ahLst/>
            <a:cxnLst/>
            <a:rect l="l" t="t" r="r" b="b"/>
            <a:pathLst>
              <a:path w="27" h="6">
                <a:moveTo>
                  <a:pt x="27" y="6"/>
                </a:moveTo>
                <a:lnTo>
                  <a:pt x="27" y="0"/>
                </a:lnTo>
                <a:lnTo>
                  <a:pt x="0" y="0"/>
                </a:lnTo>
                <a:lnTo>
                  <a:pt x="0" y="6"/>
                </a:lnTo>
                <a:lnTo>
                  <a:pt x="27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186"/>
          <p:cNvSpPr/>
          <p:nvPr/>
        </p:nvSpPr>
        <p:spPr>
          <a:xfrm>
            <a:off x="596592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187"/>
          <p:cNvSpPr/>
          <p:nvPr/>
        </p:nvSpPr>
        <p:spPr>
          <a:xfrm>
            <a:off x="587628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CustomShape 188"/>
          <p:cNvSpPr/>
          <p:nvPr/>
        </p:nvSpPr>
        <p:spPr>
          <a:xfrm>
            <a:off x="5787000" y="4123800"/>
            <a:ext cx="50040" cy="8640"/>
          </a:xfrm>
          <a:custGeom>
            <a:avLst/>
            <a:gdLst/>
            <a:ahLst/>
            <a:cxnLst/>
            <a:rect l="l" t="t" r="r" b="b"/>
            <a:pathLst>
              <a:path w="26" h="6">
                <a:moveTo>
                  <a:pt x="26" y="6"/>
                </a:moveTo>
                <a:lnTo>
                  <a:pt x="26" y="0"/>
                </a:lnTo>
                <a:lnTo>
                  <a:pt x="0" y="0"/>
                </a:lnTo>
                <a:lnTo>
                  <a:pt x="0" y="6"/>
                </a:lnTo>
                <a:lnTo>
                  <a:pt x="26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CustomShape 189"/>
          <p:cNvSpPr/>
          <p:nvPr/>
        </p:nvSpPr>
        <p:spPr>
          <a:xfrm>
            <a:off x="5722560" y="4123800"/>
            <a:ext cx="24840" cy="17280"/>
          </a:xfrm>
          <a:custGeom>
            <a:avLst/>
            <a:gdLst/>
            <a:ahLst/>
            <a:cxnLst/>
            <a:rect l="l" t="t" r="r" b="b"/>
            <a:pathLst>
              <a:path w="13" h="12">
                <a:moveTo>
                  <a:pt x="13" y="6"/>
                </a:moveTo>
                <a:lnTo>
                  <a:pt x="13" y="0"/>
                </a:lnTo>
                <a:lnTo>
                  <a:pt x="0" y="0"/>
                </a:lnTo>
                <a:lnTo>
                  <a:pt x="0" y="12"/>
                </a:lnTo>
                <a:lnTo>
                  <a:pt x="7" y="12"/>
                </a:lnTo>
                <a:lnTo>
                  <a:pt x="7" y="0"/>
                </a:lnTo>
                <a:lnTo>
                  <a:pt x="0" y="0"/>
                </a:lnTo>
                <a:lnTo>
                  <a:pt x="0" y="6"/>
                </a:lnTo>
                <a:lnTo>
                  <a:pt x="13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CustomShape 190"/>
          <p:cNvSpPr/>
          <p:nvPr/>
        </p:nvSpPr>
        <p:spPr>
          <a:xfrm>
            <a:off x="5722560" y="4157640"/>
            <a:ext cx="13320" cy="4104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7" y="6"/>
                </a:moveTo>
                <a:lnTo>
                  <a:pt x="0" y="0"/>
                </a:lnTo>
                <a:lnTo>
                  <a:pt x="0" y="6"/>
                </a:lnTo>
                <a:lnTo>
                  <a:pt x="0" y="28"/>
                </a:lnTo>
                <a:lnTo>
                  <a:pt x="7" y="28"/>
                </a:lnTo>
                <a:lnTo>
                  <a:pt x="7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9" name="CustomShape 191"/>
          <p:cNvSpPr/>
          <p:nvPr/>
        </p:nvSpPr>
        <p:spPr>
          <a:xfrm>
            <a:off x="5722560" y="4216680"/>
            <a:ext cx="13320" cy="4104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7" y="5"/>
                </a:moveTo>
                <a:lnTo>
                  <a:pt x="0" y="0"/>
                </a:lnTo>
                <a:lnTo>
                  <a:pt x="0" y="5"/>
                </a:lnTo>
                <a:lnTo>
                  <a:pt x="0" y="28"/>
                </a:lnTo>
                <a:lnTo>
                  <a:pt x="7" y="28"/>
                </a:lnTo>
                <a:lnTo>
                  <a:pt x="7" y="5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CustomShape 192"/>
          <p:cNvSpPr/>
          <p:nvPr/>
        </p:nvSpPr>
        <p:spPr>
          <a:xfrm>
            <a:off x="5722560" y="4273920"/>
            <a:ext cx="13320" cy="41040"/>
          </a:xfrm>
          <a:custGeom>
            <a:avLst/>
            <a:gdLst/>
            <a:ahLst/>
            <a:cxnLst/>
            <a:rect l="l" t="t" r="r" b="b"/>
            <a:pathLst>
              <a:path w="7" h="28">
                <a:moveTo>
                  <a:pt x="7" y="6"/>
                </a:moveTo>
                <a:lnTo>
                  <a:pt x="0" y="0"/>
                </a:lnTo>
                <a:lnTo>
                  <a:pt x="0" y="6"/>
                </a:lnTo>
                <a:lnTo>
                  <a:pt x="0" y="28"/>
                </a:lnTo>
                <a:lnTo>
                  <a:pt x="7" y="28"/>
                </a:lnTo>
                <a:lnTo>
                  <a:pt x="7" y="6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193"/>
          <p:cNvSpPr/>
          <p:nvPr/>
        </p:nvSpPr>
        <p:spPr>
          <a:xfrm>
            <a:off x="5658480" y="4308120"/>
            <a:ext cx="139680" cy="91080"/>
          </a:xfrm>
          <a:custGeom>
            <a:avLst/>
            <a:gdLst/>
            <a:ahLst/>
            <a:cxnLst/>
            <a:rect l="l" t="t" r="r" b="b"/>
            <a:pathLst>
              <a:path w="72" h="62">
                <a:moveTo>
                  <a:pt x="0" y="5"/>
                </a:moveTo>
                <a:lnTo>
                  <a:pt x="46" y="62"/>
                </a:lnTo>
                <a:lnTo>
                  <a:pt x="72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194"/>
          <p:cNvSpPr/>
          <p:nvPr/>
        </p:nvSpPr>
        <p:spPr>
          <a:xfrm>
            <a:off x="7656840" y="3925440"/>
            <a:ext cx="254520" cy="465120"/>
          </a:xfrm>
          <a:custGeom>
            <a:avLst/>
            <a:gdLst/>
            <a:ahLst/>
            <a:cxnLst/>
            <a:rect l="l" t="t" r="r" b="b"/>
            <a:pathLst>
              <a:path w="131" h="316">
                <a:moveTo>
                  <a:pt x="131" y="316"/>
                </a:move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195"/>
          <p:cNvSpPr/>
          <p:nvPr/>
        </p:nvSpPr>
        <p:spPr>
          <a:xfrm>
            <a:off x="7555680" y="3882600"/>
            <a:ext cx="139680" cy="92520"/>
          </a:xfrm>
          <a:custGeom>
            <a:avLst/>
            <a:gdLst/>
            <a:ahLst/>
            <a:cxnLst/>
            <a:rect l="l" t="t" r="r" b="b"/>
            <a:pathLst>
              <a:path w="72" h="63">
                <a:moveTo>
                  <a:pt x="72" y="0"/>
                </a:moveTo>
                <a:lnTo>
                  <a:pt x="0" y="34"/>
                </a:lnTo>
                <a:lnTo>
                  <a:pt x="72" y="63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196"/>
          <p:cNvSpPr/>
          <p:nvPr/>
        </p:nvSpPr>
        <p:spPr>
          <a:xfrm rot="16122000">
            <a:off x="1650600" y="5144400"/>
            <a:ext cx="759600" cy="18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Abilità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197"/>
          <p:cNvSpPr/>
          <p:nvPr/>
        </p:nvSpPr>
        <p:spPr>
          <a:xfrm rot="16122000">
            <a:off x="1827360" y="4967640"/>
            <a:ext cx="383760" cy="18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198"/>
          <p:cNvSpPr/>
          <p:nvPr/>
        </p:nvSpPr>
        <p:spPr>
          <a:xfrm>
            <a:off x="1679760" y="5650920"/>
            <a:ext cx="914760" cy="207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199"/>
          <p:cNvSpPr/>
          <p:nvPr/>
        </p:nvSpPr>
        <p:spPr>
          <a:xfrm>
            <a:off x="1635480" y="5699880"/>
            <a:ext cx="93852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Impegno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CustomShape 200"/>
          <p:cNvSpPr/>
          <p:nvPr/>
        </p:nvSpPr>
        <p:spPr>
          <a:xfrm>
            <a:off x="2297880" y="5699880"/>
            <a:ext cx="383400" cy="18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Line 201"/>
          <p:cNvSpPr/>
          <p:nvPr/>
        </p:nvSpPr>
        <p:spPr>
          <a:xfrm>
            <a:off x="5633640" y="2889720"/>
            <a:ext cx="1800" cy="134640"/>
          </a:xfrm>
          <a:prstGeom prst="line">
            <a:avLst/>
          </a:prstGeom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202"/>
          <p:cNvSpPr/>
          <p:nvPr/>
        </p:nvSpPr>
        <p:spPr>
          <a:xfrm>
            <a:off x="5571000" y="2864880"/>
            <a:ext cx="141120" cy="50040"/>
          </a:xfrm>
          <a:custGeom>
            <a:avLst/>
            <a:gdLst/>
            <a:ahLst/>
            <a:cxnLst/>
            <a:rect l="l" t="t" r="r" b="b"/>
            <a:pathLst>
              <a:path w="72" h="34">
                <a:moveTo>
                  <a:pt x="72" y="34"/>
                </a:moveTo>
                <a:lnTo>
                  <a:pt x="39" y="0"/>
                </a:lnTo>
                <a:lnTo>
                  <a:pt x="0" y="34"/>
                </a:lnTo>
                <a:lnTo>
                  <a:pt x="72" y="34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203"/>
          <p:cNvSpPr/>
          <p:nvPr/>
        </p:nvSpPr>
        <p:spPr>
          <a:xfrm>
            <a:off x="5571000" y="3006720"/>
            <a:ext cx="141120" cy="58680"/>
          </a:xfrm>
          <a:custGeom>
            <a:avLst/>
            <a:gdLst/>
            <a:ahLst/>
            <a:cxnLst/>
            <a:rect l="l" t="t" r="r" b="b"/>
            <a:pathLst>
              <a:path w="72" h="40">
                <a:moveTo>
                  <a:pt x="0" y="0"/>
                </a:moveTo>
                <a:lnTo>
                  <a:pt x="39" y="40"/>
                </a:lnTo>
                <a:lnTo>
                  <a:pt x="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Line 204"/>
          <p:cNvSpPr/>
          <p:nvPr/>
        </p:nvSpPr>
        <p:spPr>
          <a:xfrm>
            <a:off x="5633640" y="2364480"/>
            <a:ext cx="1800" cy="133200"/>
          </a:xfrm>
          <a:prstGeom prst="line">
            <a:avLst/>
          </a:prstGeom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3" name="CustomShape 205"/>
          <p:cNvSpPr/>
          <p:nvPr/>
        </p:nvSpPr>
        <p:spPr>
          <a:xfrm>
            <a:off x="5571000" y="2331000"/>
            <a:ext cx="141120" cy="58680"/>
          </a:xfrm>
          <a:custGeom>
            <a:avLst/>
            <a:gdLst/>
            <a:ahLst/>
            <a:cxnLst/>
            <a:rect l="l" t="t" r="r" b="b"/>
            <a:pathLst>
              <a:path w="72" h="40">
                <a:moveTo>
                  <a:pt x="72" y="40"/>
                </a:moveTo>
                <a:lnTo>
                  <a:pt x="39" y="0"/>
                </a:lnTo>
                <a:lnTo>
                  <a:pt x="0" y="40"/>
                </a:lnTo>
                <a:lnTo>
                  <a:pt x="72" y="4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206"/>
          <p:cNvSpPr/>
          <p:nvPr/>
        </p:nvSpPr>
        <p:spPr>
          <a:xfrm>
            <a:off x="5571000" y="2481480"/>
            <a:ext cx="141120" cy="50040"/>
          </a:xfrm>
          <a:custGeom>
            <a:avLst/>
            <a:gdLst/>
            <a:ahLst/>
            <a:cxnLst/>
            <a:rect l="l" t="t" r="r" b="b"/>
            <a:pathLst>
              <a:path w="72" h="34">
                <a:moveTo>
                  <a:pt x="0" y="0"/>
                </a:moveTo>
                <a:lnTo>
                  <a:pt x="39" y="34"/>
                </a:lnTo>
                <a:lnTo>
                  <a:pt x="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CustomShape 207"/>
          <p:cNvSpPr/>
          <p:nvPr/>
        </p:nvSpPr>
        <p:spPr>
          <a:xfrm>
            <a:off x="7166160" y="4435200"/>
            <a:ext cx="1490400" cy="27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7" name="TextShape 2"/>
          <p:cNvSpPr txBox="1"/>
          <p:nvPr/>
        </p:nvSpPr>
        <p:spPr>
          <a:xfrm>
            <a:off x="457200" y="404664"/>
            <a:ext cx="8229240" cy="57210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it-IT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Questo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modello </a:t>
            </a: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metacognitivo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serve come potenziale guida operativa, che gli insegnanti possono usare e modificare per comprendere meglio la ricchezza e la complessità di un’istruzione basata sulle strategie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L’intero modello è sufficientemente complesso da mettere a dura prova anche insegnanti esperti. </a:t>
            </a:r>
            <a:endParaRPr lang="it-IT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</a:pP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Shape 1"/>
          <p:cNvSpPr txBox="1"/>
          <p:nvPr/>
        </p:nvSpPr>
        <p:spPr>
          <a:xfrm>
            <a:off x="457200" y="274680"/>
            <a:ext cx="3538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Riassumendo</a:t>
            </a:r>
            <a:r>
              <a:rPr lang="it-IT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9" name="TextShape 2"/>
          <p:cNvSpPr txBox="1"/>
          <p:nvPr/>
        </p:nvSpPr>
        <p:spPr>
          <a:xfrm>
            <a:off x="457200" y="980728"/>
            <a:ext cx="8229240" cy="51450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 parte centrale della teoria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metacognitiva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è la selezione e l’uso delle strategie. Le strategie specifiche non sono essenziali solo per un apprendimento efficace e per la risoluzione dei problemi, esse forniscono anche il contesto per presentare una pianificazione a livelli più elevati di abilità di controllo, e rappresentano inoltre le basi per la ristrutturazione delle convinzioni </a:t>
            </a:r>
            <a:r>
              <a:rPr lang="it-IT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attribuzionali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l’incremento dell’autoefficacia.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Una volta che queste connessioni si dono formate, l’insegnamento può concentrarsi sulla loro integrazione con le conoscenze di tipo specifico e incorporare esplicitamente il lavoro sui possibili Sé.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323640" y="188640"/>
            <a:ext cx="3456272" cy="1728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endParaRPr lang="it-IT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METACOGNIZIONE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1" name="TextShape 2"/>
          <p:cNvSpPr txBox="1"/>
          <p:nvPr/>
        </p:nvSpPr>
        <p:spPr>
          <a:xfrm>
            <a:off x="3575160" y="272880"/>
            <a:ext cx="5111280" cy="6251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E’ una particolare capacità che, con il tempo e l’esperienza, ogni persona più o meno sviluppa. Nello specifico, si diventa persone metacognitive  </a:t>
            </a:r>
            <a:r>
              <a:rPr lang="it-IT" sz="3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quando si pensa, si monitora e si tiene sotto controllo quello che si sta facendo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Shape 1"/>
          <p:cNvSpPr txBox="1"/>
          <p:nvPr/>
        </p:nvSpPr>
        <p:spPr>
          <a:xfrm>
            <a:off x="3852000" y="272880"/>
            <a:ext cx="4834440" cy="5852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A chi non è mai capitato, mentre compiva un’azione banale, di pensare che quell’azione poteva essere sbagliata?</a:t>
            </a:r>
          </a:p>
          <a:p>
            <a:pPr marL="343080" indent="-342720"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lang="it-IT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 esempio, a chi non è mai capitato di leggere una parola e accorgersi immediatamente che non poteva averla letta correttamente poiché non c’entrava nulla con il resto del racconto?</a:t>
            </a:r>
            <a:endParaRPr lang="it-IT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3" name="TextShape 2"/>
          <p:cNvSpPr txBox="1"/>
          <p:nvPr/>
        </p:nvSpPr>
        <p:spPr>
          <a:xfrm>
            <a:off x="457200" y="1124640"/>
            <a:ext cx="3610440" cy="453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riflessione sui nostri stati e sulle nostre azioni </a:t>
            </a:r>
            <a:r>
              <a:rPr lang="it-IT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permette di agire e pensare consapevolmente</a:t>
            </a: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4" name="CustomShape 3"/>
          <p:cNvSpPr/>
          <p:nvPr/>
        </p:nvSpPr>
        <p:spPr>
          <a:xfrm>
            <a:off x="2411640" y="4653000"/>
            <a:ext cx="1301040" cy="71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round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  <p:sp>
        <p:nvSpPr>
          <p:cNvPr id="495" name="CustomShape 4"/>
          <p:cNvSpPr/>
          <p:nvPr/>
        </p:nvSpPr>
        <p:spPr>
          <a:xfrm flipV="1">
            <a:off x="2195640" y="547920"/>
            <a:ext cx="151164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round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Shape 1"/>
          <p:cNvSpPr txBox="1"/>
          <p:nvPr/>
        </p:nvSpPr>
        <p:spPr>
          <a:xfrm>
            <a:off x="3575160" y="764640"/>
            <a:ext cx="5111280" cy="4968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Abbiamo quindi pensato a quello che stavamo leggendo e ci siamo subito raccapezzati. Si potrebbe forse dire che un alleato della metacognizione è la cognizione di causa. </a:t>
            </a:r>
          </a:p>
        </p:txBody>
      </p:sp>
      <p:sp>
        <p:nvSpPr>
          <p:cNvPr id="497" name="TextShape 2"/>
          <p:cNvSpPr txBox="1"/>
          <p:nvPr/>
        </p:nvSpPr>
        <p:spPr>
          <a:xfrm>
            <a:off x="457200" y="2781000"/>
            <a:ext cx="3394440" cy="3344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L’esservi immediatamente corretti in questo tipo di situazioni fa riferimento a un’azione metacognitiva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57200" y="274680"/>
            <a:ext cx="3322712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0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Sommario</a:t>
            </a:r>
            <a:endParaRPr lang="it-IT" sz="40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457200" y="1412776"/>
            <a:ext cx="8229240" cy="471298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Font typeface="Wingdings" pitchFamily="2" charset="2"/>
              <a:buChar char="§"/>
            </a:pPr>
            <a:r>
              <a:rPr lang="it-IT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Definizione di </a:t>
            </a:r>
            <a:r>
              <a:rPr lang="it-IT" sz="28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metacognizione</a:t>
            </a:r>
            <a:endParaRPr lang="it-IT" sz="28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Font typeface="Wingdings" pitchFamily="2" charset="2"/>
              <a:buChar char="§"/>
            </a:pPr>
            <a:endParaRPr lang="it-IT" sz="2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Font typeface="Wingdings" pitchFamily="2" charset="2"/>
              <a:buChar char="§"/>
            </a:pPr>
            <a:r>
              <a:rPr lang="it-IT" sz="2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strategie </a:t>
            </a:r>
            <a:r>
              <a:rPr lang="it-IT" sz="28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metacognitive</a:t>
            </a:r>
            <a:endParaRPr lang="it-IT" sz="28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Font typeface="Wingdings" pitchFamily="2" charset="2"/>
              <a:buChar char="§"/>
            </a:pPr>
            <a:endParaRPr lang="it-IT" sz="28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Font typeface="Wingdings" pitchFamily="2" charset="2"/>
              <a:buChar char="§"/>
            </a:pPr>
            <a:r>
              <a:rPr lang="it-IT" sz="28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 possono svilupparsi le componenti </a:t>
            </a:r>
            <a:r>
              <a:rPr lang="it-IT" sz="2800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metacognitive</a:t>
            </a:r>
            <a:endParaRPr lang="it-IT" sz="2800" i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Font typeface="Wingdings" pitchFamily="2" charset="2"/>
              <a:buChar char="§"/>
            </a:pPr>
            <a:endParaRPr lang="it-IT" sz="2800" i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Font typeface="Wingdings" pitchFamily="2" charset="2"/>
              <a:buChar char="§"/>
            </a:pPr>
            <a:r>
              <a:rPr lang="it-IT" sz="2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Didattica </a:t>
            </a:r>
            <a:r>
              <a:rPr lang="it-IT" sz="28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metacognitiva</a:t>
            </a:r>
            <a:endParaRPr lang="it-IT" sz="2800" b="0" i="1" strike="noStrike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it-IT" sz="2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Font typeface="Wingdings" pitchFamily="2" charset="2"/>
              <a:buChar char="§"/>
            </a:pPr>
            <a:r>
              <a:rPr lang="it-IT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Esempi di didattica </a:t>
            </a:r>
            <a:r>
              <a:rPr lang="it-IT" sz="28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metacognitiva</a:t>
            </a:r>
            <a:endParaRPr lang="it-IT" sz="28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Shape 1"/>
          <p:cNvSpPr txBox="1"/>
          <p:nvPr/>
        </p:nvSpPr>
        <p:spPr>
          <a:xfrm>
            <a:off x="1403648" y="1052640"/>
            <a:ext cx="6480720" cy="30244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ctr">
              <a:lnSpc>
                <a:spcPct val="100000"/>
              </a:lnSpc>
              <a:buClr>
                <a:srgbClr val="000000"/>
              </a:buClr>
            </a:pPr>
            <a:r>
              <a:rPr lang="it-IT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E’ possibile insegnare 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</a:t>
            </a: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metacognizione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</a:p>
          <a:p>
            <a:pPr marL="343080" indent="-342720" algn="ctr">
              <a:lnSpc>
                <a:spcPct val="100000"/>
              </a:lnSpc>
              <a:buClr>
                <a:srgbClr val="000000"/>
              </a:buClr>
            </a:pP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E’ possibile favorire un 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atteggiamento 	</a:t>
            </a:r>
            <a:r>
              <a:rPr lang="it-IT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metacognitivo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" name="Picture 27"/>
          <p:cNvPicPr/>
          <p:nvPr/>
        </p:nvPicPr>
        <p:blipFill>
          <a:blip r:embed="rId2" cstate="print"/>
          <a:stretch/>
        </p:blipFill>
        <p:spPr>
          <a:xfrm>
            <a:off x="2123728" y="4293096"/>
            <a:ext cx="5688632" cy="2564904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
“METACOGNIZIONE“
   deve essere </a:t>
            </a:r>
            <a:r>
              <a:rPr lang="it-IT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APPRESA, </a:t>
            </a: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non fa parte delle competenze con cui nasciamo.
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1" name="TextShape 2"/>
          <p:cNvSpPr txBox="1"/>
          <p:nvPr/>
        </p:nvSpPr>
        <p:spPr>
          <a:xfrm>
            <a:off x="457200" y="2133000"/>
            <a:ext cx="82292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METACOGNIZIONE, altro non significa che toccare con  mano, far provare e ragionare insieme sul tipo di compito, attività essenziale per far prendere coscienza di quali siano le corrette strategie per agire in modo proficuo all’interno del contesto scuola (e non solo)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….didattica</a:t>
            </a: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metacognitiva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6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non pretende di esaurire le esigenze di programmazione e di organizzazione dell’itinerario didattico dei docenti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7" name="TextShape 3"/>
          <p:cNvSpPr txBox="1"/>
          <p:nvPr/>
        </p:nvSpPr>
        <p:spPr>
          <a:xfrm>
            <a:off x="4572000" y="1600200"/>
            <a:ext cx="41144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r>
              <a:rPr lang="it-IT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 preoccupa, invece, solo di una parte o meglio di un aspetto dell’intera progettazione dell’intervento formativo:quella che attiene alla conoscenza, da parte dell’alunno, della propria mente (contenuti,procedure di lavoro,stili cognitivi ecc.. 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….didattica</a:t>
            </a: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metacognitiva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9" name="TextShape 2"/>
          <p:cNvSpPr txBox="1"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Non adotta un particolare canone programmatorio né aderisce direttamente a un determinato modello di didattica, eventualmente  ricavato da una specifica teoria della mente, dell’apprendimento o dell’istruzione.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0" name="TextShape 3"/>
          <p:cNvSpPr txBox="1"/>
          <p:nvPr/>
        </p:nvSpPr>
        <p:spPr>
          <a:xfrm>
            <a:off x="4139952" y="1124744"/>
            <a:ext cx="4680520" cy="50010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Anzi è alla ricerca di quegli orientamenti progettuali e metodologici in grado di accoglierne le istanze più significative, di esaltarne le connotazioni più o meglio funzionali allo sviluppo dell’alunno che apprende di rendere effettivamente plausibile e praticabile il suo disegno formativo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Shape 1"/>
          <p:cNvSpPr txBox="1"/>
          <p:nvPr/>
        </p:nvSpPr>
        <p:spPr>
          <a:xfrm>
            <a:off x="179512" y="476640"/>
            <a:ext cx="8712968" cy="59046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Molti ragazzi che vivono situazioni di disagio in classe confessano la fatica a organizzare il proprio tempo e a studiare in modo efficace, </a:t>
            </a: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rivelando di non comprendere le ragioni degli insuccessi e il perché degli esiti negativi.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L’intento </a:t>
            </a:r>
            <a:r>
              <a:rPr lang="it-IT" sz="32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della </a:t>
            </a:r>
            <a:r>
              <a:rPr lang="it-IT" sz="32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metacognizione</a:t>
            </a:r>
            <a:r>
              <a:rPr lang="it-IT" sz="32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è  </a:t>
            </a: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quello di aiutare lo studente non tanto ad acquisire un ricettario “magico” di conoscenze e strategie sufficienti per affrontare con successo la </a:t>
            </a: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scuola, </a:t>
            </a: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quanto a farlo riflettere sulle conoscenze richieste e sulle attività da intraprendere  per apprendere al meglio le discipline insegnate a scuola.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Shape 1"/>
          <p:cNvSpPr txBox="1"/>
          <p:nvPr/>
        </p:nvSpPr>
        <p:spPr>
          <a:xfrm>
            <a:off x="7920" y="1050120"/>
            <a:ext cx="7210800" cy="492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L’approccio metacognitivo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2F9DF9E-B5A2-4689-A572-3E1BF8AE6673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25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7" name="CustomShape 3"/>
          <p:cNvSpPr/>
          <p:nvPr/>
        </p:nvSpPr>
        <p:spPr>
          <a:xfrm>
            <a:off x="539640" y="2349360"/>
            <a:ext cx="7992720" cy="3746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69800" indent="-469440" algn="ctr">
              <a:lnSpc>
                <a:spcPct val="9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approccio metacognitivo vuole insegnare allo studente come fare ad imparare.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9440">
              <a:lnSpc>
                <a:spcPct val="9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9440" algn="ctr">
              <a:lnSpc>
                <a:spcPct val="9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Come?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9440">
              <a:lnSpc>
                <a:spcPct val="9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94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Rendendo lo studente più sensibile ai propri problemi di apprendimento;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94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Insegnandogli a padroneggiare più strategie di studio;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94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Insegnandogli un atteggiamento positivo e motivato verso lo studio;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94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Rendendolo consapevole del proprio stile cognitivo.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8" name="Picture 4"/>
          <p:cNvPicPr/>
          <p:nvPr/>
        </p:nvPicPr>
        <p:blipFill>
          <a:blip r:embed="rId2" cstate="print"/>
          <a:stretch/>
        </p:blipFill>
        <p:spPr>
          <a:xfrm>
            <a:off x="6588360" y="0"/>
            <a:ext cx="2555280" cy="2420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extShape 1"/>
          <p:cNvSpPr txBox="1"/>
          <p:nvPr/>
        </p:nvSpPr>
        <p:spPr>
          <a:xfrm>
            <a:off x="457200" y="404640"/>
            <a:ext cx="8229240" cy="572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Tutto ciò suggerisce quanto sia importante il ruolo della metacognizione, intesa come la capacità di riflettere sulle proprie caratteristiche di studente, sulle conoscenze strategiche possedute e sul controllo che si esercita durante lo studio.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 w="57240">
            <a:solidFill>
              <a:srgbClr val="0070C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800" b="0" strike="noStrike" spc="-1">
                <a:solidFill>
                  <a:srgbClr val="11478B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Quali sono le caratteristiche di un insegnante che voglia dichiararsi metacognitivo?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539" name="Table 2"/>
          <p:cNvGraphicFramePr/>
          <p:nvPr/>
        </p:nvGraphicFramePr>
        <p:xfrm>
          <a:off x="323640" y="1052640"/>
          <a:ext cx="8610840" cy="6276840"/>
        </p:xfrm>
        <a:graphic>
          <a:graphicData uri="http://schemas.openxmlformats.org/drawingml/2006/table">
            <a:tbl>
              <a:tblPr/>
              <a:tblGrid>
                <a:gridCol w="2870280"/>
                <a:gridCol w="2870280"/>
                <a:gridCol w="2870280"/>
              </a:tblGrid>
              <a:tr h="45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CONOSCENZE</a:t>
                      </a:r>
                      <a:endParaRPr lang="it-IT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ABILITA’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COMPETENZE</a:t>
                      </a:r>
                      <a:endParaRPr lang="it-IT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583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Conosce la propria materia, per poterla mediare agli alunni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L’insegnante metacognitivo è un insegnante: riflessivo, empatico, osservatore...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Saper motivare all’apprendimento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3D69B"/>
                    </a:solidFill>
                  </a:tcPr>
                </a:tc>
              </a:tr>
              <a:tr h="1583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Conosce la altre materie, per poter ricavare i collegamenti necessari all’unitarietà del sapere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Che sa mettersi in relazione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Saper valorizzare le abilità, rinforzare l’autostima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93CDDD"/>
                    </a:solidFill>
                  </a:tcPr>
                </a:tc>
              </a:tr>
              <a:tr h="1284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Conosce gli elementi di docimologia: saper valutare vuol dire saper progettare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Che porsi come modello positivo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Saper progettare percorsi significativi di apprendimento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1284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Conosce le teorie dell’apprendimento per poterle mettere in pratica</a:t>
                      </a:r>
                      <a:endParaRPr lang="it-IT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Che sa mettersi in discussione</a:t>
                      </a:r>
                      <a:endParaRPr lang="it-IT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Saper mediare contenuti e strategie</a:t>
                      </a:r>
                      <a:endParaRPr lang="it-IT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3160" marR="83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extShape 1"/>
          <p:cNvSpPr txBox="1"/>
          <p:nvPr/>
        </p:nvSpPr>
        <p:spPr>
          <a:xfrm>
            <a:off x="457200" y="274680"/>
            <a:ext cx="8229240" cy="3873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Alcuni esempi di didattica metacognitiva
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62" name="Picture 2"/>
          <p:cNvPicPr/>
          <p:nvPr/>
        </p:nvPicPr>
        <p:blipFill>
          <a:blip r:embed="rId2" cstate="print"/>
          <a:stretch/>
        </p:blipFill>
        <p:spPr>
          <a:xfrm>
            <a:off x="4860000" y="2637000"/>
            <a:ext cx="4104000" cy="3138840"/>
          </a:xfrm>
          <a:prstGeom prst="rect">
            <a:avLst/>
          </a:prstGeom>
          <a:ln>
            <a:noFill/>
          </a:ln>
        </p:spPr>
      </p:pic>
      <p:pic>
        <p:nvPicPr>
          <p:cNvPr id="563" name="Picture 2"/>
          <p:cNvPicPr/>
          <p:nvPr/>
        </p:nvPicPr>
        <p:blipFill>
          <a:blip r:embed="rId3" cstate="print"/>
          <a:stretch/>
        </p:blipFill>
        <p:spPr>
          <a:xfrm>
            <a:off x="467640" y="2493000"/>
            <a:ext cx="2477520" cy="299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Picture 2"/>
          <p:cNvPicPr/>
          <p:nvPr/>
        </p:nvPicPr>
        <p:blipFill>
          <a:blip r:embed="rId2" cstate="print"/>
          <a:stretch/>
        </p:blipFill>
        <p:spPr>
          <a:xfrm>
            <a:off x="6804360" y="908640"/>
            <a:ext cx="2215080" cy="2562840"/>
          </a:xfrm>
          <a:prstGeom prst="rect">
            <a:avLst/>
          </a:prstGeom>
          <a:ln>
            <a:noFill/>
          </a:ln>
        </p:spPr>
      </p:pic>
      <p:sp>
        <p:nvSpPr>
          <p:cNvPr id="56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2EC3E88-95AB-4E5C-A94C-6CF9F88CF6C1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29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6" name="CustomShape 2"/>
          <p:cNvSpPr/>
          <p:nvPr/>
        </p:nvSpPr>
        <p:spPr>
          <a:xfrm>
            <a:off x="395640" y="2925000"/>
            <a:ext cx="784836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conoscere bene un argomento occorre: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A452A"/>
              </a:buClr>
              <a:buFont typeface="Calibri"/>
              <a:buAutoNum type="arabicParenR"/>
            </a:pPr>
            <a:r>
              <a:rPr lang="it-IT" sz="18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Apprendere quello che il docente ha dato da studiare sul libro;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A452A"/>
              </a:buClr>
              <a:buFont typeface="Calibri"/>
              <a:buAutoNum type="arabicParenR"/>
            </a:pPr>
            <a:r>
              <a:rPr lang="it-IT" sz="18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Apprendere ciò che ha spiegato in classe;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4A452A"/>
              </a:buClr>
              <a:buFont typeface="Calibri"/>
              <a:buAutoNum type="arabicParenR"/>
            </a:pPr>
            <a:r>
              <a:rPr lang="it-IT" sz="18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ricordarsi meglio l’argomento occorre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– cercare delle conoscenze pregresse e approfondire quelle a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riguardo;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–  utilizzare le didascalie e le immagini presenti in un testo;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– far il miglior uso del vocabolario, atlante, enciclopedia ecc …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in base a quanto richiesto dal compito o dal contesto.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CustomShape 3"/>
          <p:cNvSpPr/>
          <p:nvPr/>
        </p:nvSpPr>
        <p:spPr>
          <a:xfrm>
            <a:off x="323640" y="908640"/>
            <a:ext cx="4571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SUSSIDIO = AIUTO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CustomShape 4"/>
          <p:cNvSpPr/>
          <p:nvPr/>
        </p:nvSpPr>
        <p:spPr>
          <a:xfrm>
            <a:off x="395640" y="1772640"/>
            <a:ext cx="1007640" cy="107964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569" name="CustomShape 5"/>
          <p:cNvSpPr/>
          <p:nvPr/>
        </p:nvSpPr>
        <p:spPr>
          <a:xfrm>
            <a:off x="2195640" y="4293000"/>
            <a:ext cx="503640" cy="503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539640" y="476280"/>
            <a:ext cx="5976000" cy="493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METACOGNIZIONE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457200" y="1484640"/>
            <a:ext cx="5554440" cy="4875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69800" indent="-469440" algn="just">
              <a:lnSpc>
                <a:spcPct val="100000"/>
              </a:lnSpc>
              <a:buClr>
                <a:srgbClr val="9BBB59"/>
              </a:buClr>
              <a:buFont typeface="Wingdings 2" charset="2"/>
              <a:buChar char=""/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termine “metacognizione” è nato negli anni ’70 con gli studi di Flavell sulla </a:t>
            </a:r>
            <a:r>
              <a:rPr lang="it-IT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memoria.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69800" indent="-469440" algn="just">
              <a:lnSpc>
                <a:spcPct val="100000"/>
              </a:lnSpc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69800" indent="-469440" algn="just">
              <a:lnSpc>
                <a:spcPct val="100000"/>
              </a:lnSpc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69800" indent="-469440" algn="just">
              <a:lnSpc>
                <a:spcPct val="100000"/>
              </a:lnSpc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69800" indent="-469440" algn="just">
              <a:lnSpc>
                <a:spcPct val="100000"/>
              </a:lnSpc>
              <a:buClr>
                <a:srgbClr val="9BBB59"/>
              </a:buClr>
              <a:buFont typeface="Wingdings 2" charset="2"/>
              <a:buChar char=""/>
            </a:pPr>
            <a:r>
              <a:rPr lang="it-IT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Successivamente è stato esteso ad altri ambiti della cognizione umana come </a:t>
            </a:r>
            <a:r>
              <a:rPr lang="it-IT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comprensione del testo, memoria, problem solving, attenzione, studio.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16A0BD3-FBF6-42BE-92A5-943F9C2ECBAB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2" name="CustomShape 4"/>
          <p:cNvSpPr/>
          <p:nvPr/>
        </p:nvSpPr>
        <p:spPr>
          <a:xfrm>
            <a:off x="395280" y="2421000"/>
            <a:ext cx="8497440" cy="41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3" name="Picture 1031"/>
          <p:cNvPicPr/>
          <p:nvPr/>
        </p:nvPicPr>
        <p:blipFill>
          <a:blip r:embed="rId2" cstate="print"/>
          <a:stretch/>
        </p:blipFill>
        <p:spPr>
          <a:xfrm>
            <a:off x="6156000" y="980640"/>
            <a:ext cx="2617560" cy="5481720"/>
          </a:xfrm>
          <a:prstGeom prst="rect">
            <a:avLst/>
          </a:prstGeom>
          <a:ln w="57240">
            <a:solidFill>
              <a:srgbClr val="7030A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ttp://www.francescomorante.it/images/305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3860800"/>
            <a:ext cx="1270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" descr="http://www.culturanavale.it/foto/2/1284131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484313"/>
            <a:ext cx="1985962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C63274-230B-467A-8415-C106B0E45912}" type="slidenum">
              <a:rPr lang="it-IT"/>
              <a:pPr>
                <a:defRPr/>
              </a:pPr>
              <a:t>30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39750" y="333375"/>
            <a:ext cx="34051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Uso dei sussidi</a:t>
            </a:r>
            <a:endParaRPr lang="it-IT" sz="36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014" name="Rettangolo 3"/>
          <p:cNvSpPr>
            <a:spLocks noChangeArrowheads="1"/>
          </p:cNvSpPr>
          <p:nvPr/>
        </p:nvSpPr>
        <p:spPr bwMode="auto">
          <a:xfrm>
            <a:off x="611188" y="1412875"/>
            <a:ext cx="698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/>
              <a:t>Un uso consapevole e attivo migliora al comprensione del testo.</a:t>
            </a:r>
          </a:p>
          <a:p>
            <a:endParaRPr lang="it-IT" altLang="it-IT"/>
          </a:p>
          <a:p>
            <a:endParaRPr lang="it-IT" altLang="it-IT"/>
          </a:p>
          <a:p>
            <a:r>
              <a:rPr lang="it-IT" altLang="it-IT" b="1"/>
              <a:t>Il contenuto visivo  </a:t>
            </a:r>
          </a:p>
          <a:p>
            <a:r>
              <a:rPr lang="it-IT" altLang="it-IT"/>
              <a:t>può facilitare  la memorizzazione di alcune informazioni;</a:t>
            </a:r>
          </a:p>
          <a:p>
            <a:endParaRPr lang="it-IT" altLang="it-IT"/>
          </a:p>
          <a:p>
            <a:r>
              <a:rPr lang="it-IT" altLang="it-IT" u="sng"/>
              <a:t>Le immagini </a:t>
            </a:r>
          </a:p>
          <a:p>
            <a:r>
              <a:rPr lang="it-IT" altLang="it-IT"/>
              <a:t>rendono più concreto quello che le parole non dicono.</a:t>
            </a:r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r>
              <a:rPr lang="it-IT" altLang="it-IT" b="1"/>
              <a:t>Le parole</a:t>
            </a:r>
          </a:p>
          <a:p>
            <a:r>
              <a:rPr lang="it-IT" altLang="it-IT"/>
              <a:t>Possono spiegare le immagini</a:t>
            </a:r>
          </a:p>
          <a:p>
            <a:endParaRPr lang="it-IT" altLang="it-IT"/>
          </a:p>
          <a:p>
            <a:r>
              <a:rPr lang="it-IT" altLang="it-IT" u="sng"/>
              <a:t>Le didascalie </a:t>
            </a:r>
          </a:p>
          <a:p>
            <a:r>
              <a:rPr lang="it-IT" altLang="it-IT"/>
              <a:t>sono un trafiletto che rendono più chiare le illustrazioni</a:t>
            </a:r>
          </a:p>
        </p:txBody>
      </p:sp>
      <p:sp>
        <p:nvSpPr>
          <p:cNvPr id="5" name="Freccia circolare a destra 4"/>
          <p:cNvSpPr/>
          <p:nvPr/>
        </p:nvSpPr>
        <p:spPr>
          <a:xfrm>
            <a:off x="179388" y="2420938"/>
            <a:ext cx="431800" cy="863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Freccia circolare a destra 6"/>
          <p:cNvSpPr/>
          <p:nvPr/>
        </p:nvSpPr>
        <p:spPr>
          <a:xfrm>
            <a:off x="179388" y="4797425"/>
            <a:ext cx="431800" cy="9350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3017" name="Rettangolo 7"/>
          <p:cNvSpPr>
            <a:spLocks noChangeArrowheads="1"/>
          </p:cNvSpPr>
          <p:nvPr/>
        </p:nvSpPr>
        <p:spPr bwMode="auto">
          <a:xfrm>
            <a:off x="6516688" y="5373688"/>
            <a:ext cx="2482850" cy="1168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1400"/>
              <a:t>L’ opera è un simbolo dell'angoscia e dello smarrimento che segnarono tutta la vita del pittore norvegese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614613"/>
            <a:ext cx="4859337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Immagine 13" descr="http://consentidosblog.altervista.org/wp-content/uploads/2011/08/diari_1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620713"/>
            <a:ext cx="154781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itolo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5905500" cy="576263"/>
          </a:xfrm>
        </p:spPr>
        <p:txBody>
          <a:bodyPr/>
          <a:lstStyle/>
          <a:p>
            <a:pPr eaLnBrk="1" hangingPunct="1"/>
            <a:r>
              <a:rPr lang="it-IT" altLang="it-IT" sz="3600" b="1" smtClean="0"/>
              <a:t>Un buon uso del diario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0C3D75-10EE-456F-A129-040048CC7A8C}" type="slidenum">
              <a:rPr lang="it-IT"/>
              <a:pPr>
                <a:defRPr/>
              </a:pPr>
              <a:t>31</a:t>
            </a:fld>
            <a:endParaRPr lang="it-IT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395288" y="3284538"/>
            <a:ext cx="8229600" cy="33845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it-IT" sz="2600" dirty="0">
              <a:latin typeface="+mn-lt"/>
              <a:cs typeface="+mn-cs"/>
            </a:endParaRP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it-IT" sz="2600" dirty="0">
                <a:latin typeface="+mn-lt"/>
                <a:cs typeface="+mn-cs"/>
              </a:rPr>
              <a:t>È importante quindi:</a:t>
            </a: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it-IT" sz="2600" dirty="0">
              <a:latin typeface="+mn-lt"/>
              <a:cs typeface="+mn-cs"/>
            </a:endParaRPr>
          </a:p>
          <a:p>
            <a:pPr marL="274320" indent="-27432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it-IT" sz="2600" dirty="0">
              <a:latin typeface="+mn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r>
              <a:rPr lang="it-IT" sz="2200" dirty="0">
                <a:latin typeface="+mn-lt"/>
                <a:cs typeface="+mn-cs"/>
              </a:rPr>
              <a:t>Scrivere le cose 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r>
              <a:rPr lang="it-IT" sz="2200" dirty="0">
                <a:latin typeface="+mn-lt"/>
                <a:cs typeface="+mn-cs"/>
              </a:rPr>
              <a:t>Riportarle nel posto giusto 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r>
              <a:rPr lang="it-IT" sz="2200" dirty="0">
                <a:latin typeface="+mn-lt"/>
                <a:cs typeface="+mn-cs"/>
              </a:rPr>
              <a:t>Tenendo presente data, l’ora e il nome della materia;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endParaRPr lang="it-IT" sz="2200" dirty="0">
              <a:latin typeface="+mn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r>
              <a:rPr lang="it-IT" sz="2200" dirty="0">
                <a:latin typeface="+mn-lt"/>
                <a:cs typeface="+mn-cs"/>
              </a:rPr>
              <a:t>Una buona organizzazione  permette di stimare e quantificare il tempo;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r>
              <a:rPr lang="it-IT" sz="2200" dirty="0">
                <a:latin typeface="+mn-lt"/>
                <a:cs typeface="+mn-cs"/>
              </a:rPr>
              <a:t>Fare previsioni sulla durata dello svolgimento dei compiti;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endParaRPr lang="it-IT" sz="2000" dirty="0">
              <a:latin typeface="+mn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endParaRPr lang="it-IT" sz="2600" dirty="0">
              <a:latin typeface="+mn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defRPr/>
            </a:pPr>
            <a:endParaRPr lang="it-IT" sz="2600" dirty="0">
              <a:latin typeface="+mn-lt"/>
              <a:cs typeface="+mn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323850" y="1052513"/>
            <a:ext cx="8820150" cy="1584325"/>
          </a:xfrm>
          <a:prstGeom prst="rect">
            <a:avLst/>
          </a:prstGeo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200" dirty="0">
                <a:latin typeface="+mj-lt"/>
                <a:ea typeface="+mj-ea"/>
                <a:cs typeface="+mj-cs"/>
              </a:rPr>
              <a:t> </a:t>
            </a:r>
            <a:r>
              <a:rPr lang="it-IT" sz="2200" dirty="0">
                <a:latin typeface="+mn-lt"/>
                <a:ea typeface="+mj-ea"/>
                <a:cs typeface="+mj-cs"/>
              </a:rPr>
              <a:t>Aiuta ad investire meno tempo nel recuperare informazioni;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200" dirty="0">
                <a:latin typeface="+mn-lt"/>
                <a:ea typeface="+mj-ea"/>
                <a:cs typeface="+mj-cs"/>
              </a:rPr>
              <a:t> Riduce l’ansia;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200" dirty="0">
                <a:latin typeface="+mn-lt"/>
                <a:ea typeface="+mj-ea"/>
                <a:cs typeface="+mj-cs"/>
              </a:rPr>
              <a:t> Permette di essere più efficienti e preparati.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200" dirty="0">
                <a:latin typeface="+mn-lt"/>
                <a:ea typeface="+mj-ea"/>
                <a:cs typeface="+mj-cs"/>
              </a:rPr>
              <a:t> Una migliore pianificazione dell’organizzazione degli impegni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200" dirty="0">
                <a:latin typeface="+mn-lt"/>
                <a:ea typeface="+mj-ea"/>
                <a:cs typeface="+mj-cs"/>
              </a:rPr>
              <a:t>    giornalieri.</a:t>
            </a:r>
          </a:p>
        </p:txBody>
      </p:sp>
      <p:sp>
        <p:nvSpPr>
          <p:cNvPr id="15" name="Freccia in giù 14"/>
          <p:cNvSpPr/>
          <p:nvPr/>
        </p:nvSpPr>
        <p:spPr>
          <a:xfrm>
            <a:off x="2843213" y="5516563"/>
            <a:ext cx="485775" cy="28892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924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Picture 4"/>
          <p:cNvPicPr/>
          <p:nvPr/>
        </p:nvPicPr>
        <p:blipFill>
          <a:blip r:embed="rId2" cstate="print"/>
          <a:stretch/>
        </p:blipFill>
        <p:spPr>
          <a:xfrm>
            <a:off x="3898800" y="2852640"/>
            <a:ext cx="5217840" cy="3816000"/>
          </a:xfrm>
          <a:prstGeom prst="rect">
            <a:avLst/>
          </a:prstGeom>
          <a:ln w="9360">
            <a:noFill/>
          </a:ln>
        </p:spPr>
      </p:pic>
      <p:sp>
        <p:nvSpPr>
          <p:cNvPr id="58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83B7370-7F1C-41D6-A850-BB4C14967F13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33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6" name="CustomShape 2"/>
          <p:cNvSpPr/>
          <p:nvPr/>
        </p:nvSpPr>
        <p:spPr>
          <a:xfrm>
            <a:off x="324000" y="476280"/>
            <a:ext cx="5976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Stile attivo nello </a:t>
            </a:r>
            <a:r>
              <a:rPr lang="it-IT" sz="3600" b="1" strike="noStrike" spc="-1" dirty="0" smtClean="0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studio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CustomShape 3"/>
          <p:cNvSpPr/>
          <p:nvPr/>
        </p:nvSpPr>
        <p:spPr>
          <a:xfrm>
            <a:off x="395280" y="1484280"/>
            <a:ext cx="8497440" cy="1919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 docente insieme ai ragazzi potrà decidere quali volumi portare per imparare a generalizzare le strategie di studio: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sottolineare;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schematizzare;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annotare e costruire schemi.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8" name="Picture 6"/>
          <p:cNvPicPr/>
          <p:nvPr/>
        </p:nvPicPr>
        <p:blipFill>
          <a:blip r:embed="rId3" cstate="print"/>
          <a:stretch/>
        </p:blipFill>
        <p:spPr>
          <a:xfrm>
            <a:off x="539640" y="3933720"/>
            <a:ext cx="3014280" cy="2087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2126D05-8906-4A4B-8F27-6BF4B559661F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34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0" name="CustomShape 2"/>
          <p:cNvSpPr/>
          <p:nvPr/>
        </p:nvSpPr>
        <p:spPr>
          <a:xfrm>
            <a:off x="498960" y="189000"/>
            <a:ext cx="25099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Sottolineare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CustomShape 3"/>
          <p:cNvSpPr/>
          <p:nvPr/>
        </p:nvSpPr>
        <p:spPr>
          <a:xfrm>
            <a:off x="179280" y="1484280"/>
            <a:ext cx="8756280" cy="50281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a) Sottolineare tutto è un’operazione </a:t>
            </a: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inutile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b)  Prima di sottolineare bisogna </a:t>
            </a: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aver letto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(o ascoltato) una volta tutto il brano;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c)  La sottolineatura deve procedere parallelamente alla lettura fatta per studiare: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si sottolineano le </a:t>
            </a: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informazioni nuove ed essenziali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lo studio (cause, effetti,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relazioni, avvenimenti, nomi, luoghi ecc.);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d)  La sottolineatura è utile quando si seleziona un </a:t>
            </a: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numero limitato di informazioni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quelle importanti che sono collegate tra loro;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e)  Sottolineando si possono </a:t>
            </a: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usare i colori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il rosso per le informazioni principali,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il verde per gli esempi ecc.;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f)  Aggiungere </a:t>
            </a: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lato il titoletto del paragrafo o la parola chiave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dello stesso può essere utile;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g)  Si possono usare anche  cerchi, frecce, numeri a margine del testo.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CustomShape 4"/>
          <p:cNvSpPr/>
          <p:nvPr/>
        </p:nvSpPr>
        <p:spPr>
          <a:xfrm>
            <a:off x="324000" y="765000"/>
            <a:ext cx="828000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sottolineatura risulta utile se lo studente con DSA terrà conto che: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E5FB8B9-C612-422C-AD67-93ED827616BB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35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4" name="CustomShape 2"/>
          <p:cNvSpPr/>
          <p:nvPr/>
        </p:nvSpPr>
        <p:spPr>
          <a:xfrm>
            <a:off x="698400" y="476280"/>
            <a:ext cx="28998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Schematizzare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5" name="Picture 2"/>
          <p:cNvPicPr/>
          <p:nvPr/>
        </p:nvPicPr>
        <p:blipFill>
          <a:blip r:embed="rId2" cstate="print"/>
          <a:stretch/>
        </p:blipFill>
        <p:spPr>
          <a:xfrm>
            <a:off x="179280" y="1341360"/>
            <a:ext cx="8534160" cy="2663640"/>
          </a:xfrm>
          <a:prstGeom prst="rect">
            <a:avLst/>
          </a:prstGeom>
          <a:ln w="9360">
            <a:noFill/>
          </a:ln>
        </p:spPr>
      </p:pic>
      <p:pic>
        <p:nvPicPr>
          <p:cNvPr id="596" name="Picture 2"/>
          <p:cNvPicPr/>
          <p:nvPr/>
        </p:nvPicPr>
        <p:blipFill>
          <a:blip r:embed="rId3" cstate="print"/>
          <a:stretch/>
        </p:blipFill>
        <p:spPr>
          <a:xfrm>
            <a:off x="324000" y="4221000"/>
            <a:ext cx="3676320" cy="2360160"/>
          </a:xfrm>
          <a:prstGeom prst="rect">
            <a:avLst/>
          </a:prstGeom>
          <a:ln w="9360">
            <a:noFill/>
          </a:ln>
        </p:spPr>
      </p:pic>
      <p:pic>
        <p:nvPicPr>
          <p:cNvPr id="597" name="Picture 4"/>
          <p:cNvPicPr/>
          <p:nvPr/>
        </p:nvPicPr>
        <p:blipFill>
          <a:blip r:embed="rId4" cstate="print"/>
          <a:stretch/>
        </p:blipFill>
        <p:spPr>
          <a:xfrm>
            <a:off x="5148360" y="4203720"/>
            <a:ext cx="3176280" cy="243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cdn-2.vivalascuola.it/o/j/come-ripassare-la-lingua-inglese_7dfde9d7239e27946f7eefffe011a0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62778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A4118E-02D6-4191-8F76-DE378207FEF6}" type="slidenum">
              <a:rPr lang="it-IT"/>
              <a:pPr>
                <a:defRPr/>
              </a:pPr>
              <a:t>36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79388" y="333375"/>
            <a:ext cx="51847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Piano per ripassare</a:t>
            </a:r>
            <a:endParaRPr lang="it-IT" sz="3600" dirty="0">
              <a:latin typeface="+mn-lt"/>
              <a:cs typeface="+mn-cs"/>
            </a:endParaRPr>
          </a:p>
        </p:txBody>
      </p:sp>
      <p:sp>
        <p:nvSpPr>
          <p:cNvPr id="54277" name="Rettangolo 3"/>
          <p:cNvSpPr>
            <a:spLocks noChangeArrowheads="1"/>
          </p:cNvSpPr>
          <p:nvPr/>
        </p:nvSpPr>
        <p:spPr bwMode="auto">
          <a:xfrm>
            <a:off x="169863" y="1268413"/>
            <a:ext cx="8974137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sz="2200" dirty="0"/>
              <a:t>Solo ripetendo è possibile ricordare  le informazioni anche a distanza </a:t>
            </a:r>
          </a:p>
          <a:p>
            <a:pPr algn="just"/>
            <a:r>
              <a:rPr lang="it-IT" altLang="it-IT" sz="2200" dirty="0"/>
              <a:t>di tempo! Occorre soprattutto per i DSA:</a:t>
            </a:r>
          </a:p>
          <a:p>
            <a:pPr algn="just"/>
            <a:endParaRPr lang="it-IT" altLang="it-IT" sz="2200" dirty="0"/>
          </a:p>
          <a:p>
            <a:pPr algn="just">
              <a:buFont typeface="Wingdings" pitchFamily="2" charset="2"/>
              <a:buChar char="Ø"/>
            </a:pPr>
            <a:r>
              <a:rPr lang="it-IT" altLang="it-IT" sz="2200" dirty="0"/>
              <a:t> </a:t>
            </a:r>
            <a:r>
              <a:rPr lang="it-IT" altLang="it-IT" sz="2200" b="1" dirty="0"/>
              <a:t>suddividere in unità </a:t>
            </a:r>
            <a:r>
              <a:rPr lang="it-IT" altLang="it-IT" sz="2200" dirty="0"/>
              <a:t> </a:t>
            </a:r>
            <a:r>
              <a:rPr lang="it-IT" altLang="it-IT" sz="2200" dirty="0">
                <a:sym typeface="Wingdings" pitchFamily="2" charset="2"/>
              </a:rPr>
              <a:t> il materiale di studio;</a:t>
            </a:r>
          </a:p>
          <a:p>
            <a:pPr algn="just"/>
            <a:r>
              <a:rPr lang="it-IT" altLang="it-IT" sz="2200" b="1" dirty="0">
                <a:sym typeface="Wingdings" pitchFamily="2" charset="2"/>
              </a:rPr>
              <a:t>                                                    1) </a:t>
            </a:r>
            <a:r>
              <a:rPr lang="it-IT" altLang="it-IT" sz="2200" dirty="0">
                <a:sym typeface="Wingdings" pitchFamily="2" charset="2"/>
              </a:rPr>
              <a:t>studiare la prima unità e ripeterla;</a:t>
            </a:r>
          </a:p>
          <a:p>
            <a:pPr algn="just"/>
            <a:r>
              <a:rPr lang="it-IT" altLang="it-IT" sz="2200" b="1" dirty="0">
                <a:sym typeface="Wingdings" pitchFamily="2" charset="2"/>
              </a:rPr>
              <a:t>                                                    2) </a:t>
            </a:r>
            <a:r>
              <a:rPr lang="it-IT" altLang="it-IT" sz="2200" dirty="0">
                <a:sym typeface="Wingdings" pitchFamily="2" charset="2"/>
              </a:rPr>
              <a:t>studiare la seconda e ripetere le prime 2;</a:t>
            </a:r>
          </a:p>
          <a:p>
            <a:pPr algn="just"/>
            <a:endParaRPr lang="it-IT" altLang="it-IT" sz="2200" b="1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altLang="it-IT" sz="2200" b="1" dirty="0">
                <a:sym typeface="Wingdings" pitchFamily="2" charset="2"/>
              </a:rPr>
              <a:t> utili gli schemi</a:t>
            </a:r>
            <a:r>
              <a:rPr lang="it-IT" altLang="it-IT" sz="2200" dirty="0">
                <a:sym typeface="Wingdings" pitchFamily="2" charset="2"/>
              </a:rPr>
              <a:t>  mantenimento di informazioni (memorizzazione);</a:t>
            </a:r>
          </a:p>
          <a:p>
            <a:pPr algn="just">
              <a:buFont typeface="Wingdings" pitchFamily="2" charset="2"/>
              <a:buChar char="Ø"/>
            </a:pPr>
            <a:r>
              <a:rPr lang="it-IT" altLang="it-IT" sz="2200" b="1" dirty="0">
                <a:sym typeface="Wingdings" pitchFamily="2" charset="2"/>
              </a:rPr>
              <a:t> il “testarsi”  </a:t>
            </a:r>
            <a:r>
              <a:rPr lang="it-IT" altLang="it-IT" sz="2200" dirty="0">
                <a:sym typeface="Wingdings" pitchFamily="2" charset="2"/>
              </a:rPr>
              <a:t>dedicare del tempo a verificare le proprie conoscenze;</a:t>
            </a:r>
          </a:p>
          <a:p>
            <a:pPr algn="just">
              <a:buFont typeface="Wingdings" pitchFamily="2" charset="2"/>
              <a:buChar char="Ø"/>
            </a:pPr>
            <a:endParaRPr lang="it-IT" altLang="it-IT" sz="2200" b="1" dirty="0">
              <a:sym typeface="Wingdings" pitchFamily="2" charset="2"/>
            </a:endParaRPr>
          </a:p>
          <a:p>
            <a:pPr algn="ctr"/>
            <a:r>
              <a:rPr lang="it-IT" altLang="it-IT" sz="2200" b="1" dirty="0" smtClean="0">
                <a:solidFill>
                  <a:srgbClr val="FF0000"/>
                </a:solidFill>
                <a:sym typeface="Wingdings" pitchFamily="2" charset="2"/>
              </a:rPr>
              <a:t>Chi </a:t>
            </a:r>
            <a:r>
              <a:rPr lang="it-IT" altLang="it-IT" sz="2200" b="1" dirty="0">
                <a:solidFill>
                  <a:srgbClr val="FF0000"/>
                </a:solidFill>
                <a:sym typeface="Wingdings" pitchFamily="2" charset="2"/>
              </a:rPr>
              <a:t>non ripete DIMENTICA</a:t>
            </a:r>
          </a:p>
          <a:p>
            <a:pPr algn="ctr"/>
            <a:endParaRPr lang="it-IT" altLang="it-IT" sz="2200" b="1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it-IT" altLang="it-IT" sz="2200" dirty="0">
                <a:sym typeface="Wingdings" pitchFamily="2" charset="2"/>
              </a:rPr>
              <a:t>Basta ripassare velocemente ciò che si è appreso per</a:t>
            </a:r>
          </a:p>
          <a:p>
            <a:pPr algn="ctr">
              <a:buFont typeface="Arial" pitchFamily="34" charset="0"/>
              <a:buChar char="•"/>
            </a:pPr>
            <a:r>
              <a:rPr lang="it-IT" altLang="it-IT" sz="2200" dirty="0">
                <a:sym typeface="Wingdings" pitchFamily="2" charset="2"/>
              </a:rPr>
              <a:t> consolidare le conoscenze;</a:t>
            </a:r>
          </a:p>
          <a:p>
            <a:pPr algn="ctr">
              <a:buFont typeface="Arial" pitchFamily="34" charset="0"/>
              <a:buChar char="•"/>
            </a:pPr>
            <a:r>
              <a:rPr lang="it-IT" altLang="it-IT" sz="2200" dirty="0">
                <a:sym typeface="Wingdings" pitchFamily="2" charset="2"/>
              </a:rPr>
              <a:t> rinforzare le proprie abilità di studio.</a:t>
            </a:r>
            <a:endParaRPr lang="it-IT" altLang="it-IT" sz="2200" dirty="0"/>
          </a:p>
        </p:txBody>
      </p:sp>
      <p:sp>
        <p:nvSpPr>
          <p:cNvPr id="5" name="Freccia in giù 4"/>
          <p:cNvSpPr/>
          <p:nvPr/>
        </p:nvSpPr>
        <p:spPr>
          <a:xfrm>
            <a:off x="4139952" y="5013176"/>
            <a:ext cx="720725" cy="433388"/>
          </a:xfrm>
          <a:prstGeom prst="downArrow">
            <a:avLst/>
          </a:prstGeom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Picture 2"/>
          <p:cNvPicPr/>
          <p:nvPr/>
        </p:nvPicPr>
        <p:blipFill>
          <a:blip r:embed="rId2" cstate="print"/>
          <a:stretch/>
        </p:blipFill>
        <p:spPr>
          <a:xfrm>
            <a:off x="7524720" y="0"/>
            <a:ext cx="1618920" cy="1628280"/>
          </a:xfrm>
          <a:prstGeom prst="rect">
            <a:avLst/>
          </a:prstGeom>
          <a:ln w="9360">
            <a:noFill/>
          </a:ln>
        </p:spPr>
      </p:pic>
      <p:sp>
        <p:nvSpPr>
          <p:cNvPr id="60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6AF5B88-CB54-47BE-BCF8-4DA80AF056D7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37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5" name="CustomShape 2"/>
          <p:cNvSpPr/>
          <p:nvPr/>
        </p:nvSpPr>
        <p:spPr>
          <a:xfrm>
            <a:off x="592200" y="189000"/>
            <a:ext cx="43034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Piano per </a:t>
            </a:r>
            <a:r>
              <a:rPr lang="it-IT" sz="3600" b="1" strike="noStrike" spc="-1" dirty="0" smtClean="0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ripassare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CustomShape 3"/>
          <p:cNvSpPr/>
          <p:nvPr/>
        </p:nvSpPr>
        <p:spPr>
          <a:xfrm>
            <a:off x="455400" y="836640"/>
            <a:ext cx="731808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Occorre includere nel planning giornaliero il tempo da dedicare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 ripasso.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CustomShape 4"/>
          <p:cNvSpPr/>
          <p:nvPr/>
        </p:nvSpPr>
        <p:spPr>
          <a:xfrm>
            <a:off x="395280" y="1773360"/>
            <a:ext cx="8280000" cy="484560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buon ripasso </a:t>
            </a: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richiede di: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FF0000"/>
              </a:buClr>
              <a:buFont typeface="Calibri"/>
              <a:buAutoNum type="arabicPeriod"/>
            </a:pP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Suddividere il testo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 studiare in parti e scrivere i titoli in ogni parte;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FF0000"/>
              </a:buClr>
              <a:buFont typeface="Calibri"/>
              <a:buAutoNum type="arabicPeriod"/>
            </a:pP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Concentrarsi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sulle parti più importanti dell’argomento;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FF0000"/>
              </a:buClr>
              <a:buFont typeface="Calibri"/>
              <a:buAutoNum type="arabicPeriod"/>
            </a:pP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“Ripetere”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senza consultare il libro o gli appunti;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FF0000"/>
              </a:buClr>
              <a:buFont typeface="Calibri"/>
              <a:buAutoNum type="arabicPeriod"/>
            </a:pP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Segnarsi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 informazioni che ci si accorge di aver dimenticato;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Andare a </a:t>
            </a: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controllare le cose che non si sapevano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rivedere se si sono dimenticate cose importanti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Definire un </a:t>
            </a: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 ragionevole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il ripasso.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FF0000"/>
              </a:buClr>
              <a:buFont typeface="Calibri"/>
              <a:buAutoNum type="arabicPeriod"/>
            </a:pPr>
            <a:r>
              <a:rPr lang="it-IT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Previsione </a:t>
            </a: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delle possibili domande che potrà fare il docente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CustomShape 5"/>
          <p:cNvSpPr/>
          <p:nvPr/>
        </p:nvSpPr>
        <p:spPr>
          <a:xfrm>
            <a:off x="3924360" y="2276640"/>
            <a:ext cx="431280" cy="43128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pic>
        <p:nvPicPr>
          <p:cNvPr id="609" name="Picture 4"/>
          <p:cNvPicPr/>
          <p:nvPr/>
        </p:nvPicPr>
        <p:blipFill>
          <a:blip r:embed="rId3" cstate="print"/>
          <a:stretch/>
        </p:blipFill>
        <p:spPr>
          <a:xfrm>
            <a:off x="7596360" y="2565000"/>
            <a:ext cx="1547280" cy="23130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Bibliografia ed </a:t>
            </a:r>
            <a:r>
              <a:rPr lang="it-IT" sz="36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Erickson</a:t>
            </a:r>
            <a:endParaRPr lang="it-IT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L’ora dei compiti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Studio </a:t>
            </a: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efficace per ragazzi </a:t>
            </a:r>
            <a:r>
              <a:rPr lang="it-IT" sz="32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DSA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Imparare </a:t>
            </a: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studiare 2 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Perché (non)mi piace la scuola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Empowert</a:t>
            </a: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metacognitivo</a:t>
            </a:r>
            <a:endParaRPr lang="it-IT" sz="3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Metacognizione</a:t>
            </a: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avviamento alla letto </a:t>
            </a:r>
            <a:r>
              <a:rPr lang="it-IT" sz="32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–scrittura </a:t>
            </a:r>
            <a:endParaRPr lang="it-IT" sz="3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Avviamento alla </a:t>
            </a:r>
            <a:r>
              <a:rPr lang="it-IT" sz="3200" b="0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metacognizione</a:t>
            </a:r>
            <a:endParaRPr lang="it-IT" sz="3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Arrivo Prof!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extShape 1"/>
          <p:cNvSpPr txBox="1"/>
          <p:nvPr/>
        </p:nvSpPr>
        <p:spPr>
          <a:xfrm>
            <a:off x="1331640" y="332640"/>
            <a:ext cx="74883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Grazie per l’attenzione!
gianna.friso@tin.it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18" name="Picture 2"/>
          <p:cNvPicPr/>
          <p:nvPr/>
        </p:nvPicPr>
        <p:blipFill>
          <a:blip r:embed="rId3" cstate="print"/>
          <a:stretch/>
        </p:blipFill>
        <p:spPr>
          <a:xfrm>
            <a:off x="1285920" y="1500120"/>
            <a:ext cx="7571880" cy="5143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8DA74DA-B65F-4E50-BC7B-821470919A35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4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539640" y="836640"/>
            <a:ext cx="7919640" cy="540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69800" indent="-469440" algn="just">
              <a:lnSpc>
                <a:spcPct val="90000"/>
              </a:lnSpc>
            </a:pPr>
            <a:r>
              <a:rPr lang="it-IT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 distingue tra: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9440" algn="just">
              <a:lnSpc>
                <a:spcPct val="9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9440" algn="just">
              <a:lnSpc>
                <a:spcPct val="115000"/>
              </a:lnSpc>
              <a:buClr>
                <a:srgbClr val="000000"/>
              </a:buClr>
              <a:buFont typeface="Courier New"/>
              <a:buChar char="o"/>
            </a:pPr>
            <a:r>
              <a:rPr lang="it-IT" sz="2200" b="0" i="1" u="sng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Atteggiamento </a:t>
            </a:r>
            <a:r>
              <a:rPr lang="it-IT" sz="2200" b="0" i="1" u="sng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metacognitivo</a:t>
            </a:r>
            <a:r>
              <a:rPr lang="it-IT" sz="2200" b="0" i="1" u="sng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 generale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sfera emotiva, tendenza a riflettere sul funzionamento mentale o sull’uso appropriato di strategie etc.;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9440" algn="just">
              <a:lnSpc>
                <a:spcPct val="115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9440" algn="just">
              <a:lnSpc>
                <a:spcPct val="115000"/>
              </a:lnSpc>
              <a:buClr>
                <a:srgbClr val="000000"/>
              </a:buClr>
              <a:buFont typeface="Courier New"/>
              <a:buChar char="o"/>
            </a:pPr>
            <a:r>
              <a:rPr lang="it-IT" sz="2200" b="0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200" b="0" i="1" u="sng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Conoscenze </a:t>
            </a:r>
            <a:r>
              <a:rPr lang="it-IT" sz="2200" b="0" i="1" u="sng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metacognitive</a:t>
            </a:r>
            <a:r>
              <a:rPr lang="it-IT" sz="2200" b="0" i="1" u="sng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 specifiche</a:t>
            </a:r>
            <a:r>
              <a:rPr lang="it-IT" sz="2200" b="0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conoscenze specifiche legate ad una particolare attività cognitiva (ad es. la memoria) o all’apprendimento (dallo studio alla comprensione del testo);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9440" algn="just">
              <a:lnSpc>
                <a:spcPct val="115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9800" indent="-469440" algn="just">
              <a:lnSpc>
                <a:spcPct val="115000"/>
              </a:lnSpc>
              <a:buClr>
                <a:srgbClr val="000000"/>
              </a:buClr>
              <a:buFont typeface="Courier New"/>
              <a:buChar char="o"/>
            </a:pPr>
            <a:r>
              <a:rPr lang="it-IT" sz="2200" b="0" i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200" b="0" i="1" u="sng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Processi </a:t>
            </a:r>
            <a:r>
              <a:rPr lang="it-IT" sz="2200" b="0" i="1" u="sng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metacognitivi</a:t>
            </a:r>
            <a:r>
              <a:rPr lang="it-IT" sz="2200" b="0" i="1" u="sng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 di controllo</a:t>
            </a:r>
            <a:r>
              <a:rPr lang="it-IT" sz="2200" b="0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it-IT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operazioni con cui l’individuo effettivamente sovrintende alle esecuzioni dei propri processi cognitivi; 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Istruzione basata sulle </a:t>
            </a: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strategie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457200" y="2277000"/>
            <a:ext cx="8229240" cy="3848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teoria metacognitiva rappresenta un elemento considerevole nell’aiutare gli insegnanti quando si sforzano di costruire un ambiente classe che sia caratterizzato da </a:t>
            </a:r>
            <a:r>
              <a:rPr lang="it-IT" sz="44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insegnamento flessibile e creativo di strategie.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730800" y="350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Istruzione basata sulle </a:t>
            </a: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strategie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Imparare che cosa sono le strategie, capire in prima persona come funzionano e osservare l’efficacia.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Capire le variabili complesse che definiscono l’obiettivo ultimo dell’insegnamento: produrre buoni elaboratori di informazioni.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Sviluppare un modello operativo dello sviluppo metacognitivo che collochi l’utilizzo delle strategie entro più ampi contesti di prospettive personali e motivazionali.</a:t>
            </a:r>
          </a:p>
          <a:p>
            <a:pPr>
              <a:lnSpc>
                <a:spcPct val="100000"/>
              </a:lnSpc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4104000" y="1224000"/>
            <a:ext cx="432000" cy="448200"/>
          </a:xfrm>
          <a:custGeom>
            <a:avLst/>
            <a:gdLst/>
            <a:ahLst/>
            <a:cxnLst/>
            <a:rect l="0" t="0" r="r" b="b"/>
            <a:pathLst>
              <a:path w="1202" h="1247">
                <a:moveTo>
                  <a:pt x="300" y="0"/>
                </a:moveTo>
                <a:lnTo>
                  <a:pt x="300" y="934"/>
                </a:lnTo>
                <a:lnTo>
                  <a:pt x="0" y="934"/>
                </a:lnTo>
                <a:lnTo>
                  <a:pt x="600" y="1246"/>
                </a:lnTo>
                <a:lnTo>
                  <a:pt x="1201" y="934"/>
                </a:lnTo>
                <a:lnTo>
                  <a:pt x="900" y="934"/>
                </a:lnTo>
                <a:lnTo>
                  <a:pt x="900" y="0"/>
                </a:lnTo>
                <a:lnTo>
                  <a:pt x="3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Domande </a:t>
            </a:r>
            <a:r>
              <a:rPr lang="it-IT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aperte…</a:t>
            </a:r>
            <a:r>
              <a:rPr lang="it-IT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“ Ma cos’è una strategia? Ne insegno una o due? Come faccio a sapere se funzioneranno? E gli studenti le capiranno? I genitori saranno soddisfatti se mi concentro sulle strategie anziché sui contenuti?”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extShape 1"/>
          <p:cNvSpPr txBox="1"/>
          <p:nvPr/>
        </p:nvSpPr>
        <p:spPr>
          <a:xfrm>
            <a:off x="468360" y="549360"/>
            <a:ext cx="8229240" cy="563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4A452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STRATEGIE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0" name="TextShape 2"/>
          <p:cNvSpPr txBox="1"/>
          <p:nvPr/>
        </p:nvSpPr>
        <p:spPr>
          <a:xfrm>
            <a:off x="457200" y="1341360"/>
            <a:ext cx="8229240" cy="4982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74320" indent="-273960">
              <a:lnSpc>
                <a:spcPct val="9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saper  pianificare lo studio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4320" indent="-273960">
              <a:lnSpc>
                <a:spcPct val="9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(Kleijn, van der Ploeg &amp; Topman, 1994),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4320" indent="-273960">
              <a:lnSpc>
                <a:spcPct val="90000"/>
              </a:lnSpc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4320" indent="-273960">
              <a:lnSpc>
                <a:spcPct val="9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usare precedenti conoscenze per comprendere il testo (Staynoff, 1997),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4320" indent="-273960">
              <a:lnSpc>
                <a:spcPct val="90000"/>
              </a:lnSpc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4320" indent="-273960">
              <a:lnSpc>
                <a:spcPct val="9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distinguere le idee principali dai dettagli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4320" indent="-273960">
              <a:lnSpc>
                <a:spcPct val="9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(Moreland, Dansereau &amp; Chmielewki, 1997),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4320" indent="-273960">
              <a:lnSpc>
                <a:spcPct val="90000"/>
              </a:lnSpc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4320" indent="-273960">
              <a:lnSpc>
                <a:spcPct val="9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usare schemi per memorizzare i contenuti (Beishiuzen &amp; Stoutjesdijk, 1999),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4320" indent="-273960">
              <a:lnSpc>
                <a:spcPct val="90000"/>
              </a:lnSpc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4320" indent="-273960">
              <a:lnSpc>
                <a:spcPct val="90000"/>
              </a:lnSpc>
              <a:buClr>
                <a:srgbClr val="1F497D"/>
              </a:buClr>
              <a:buFont typeface="Wingdings" charset="2"/>
              <a:buChar char="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usare strategie self-testing per verificare l’apprendimento (Wilding &amp; Valentine, 1992)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74320" indent="-273960">
              <a:lnSpc>
                <a:spcPct val="100000"/>
              </a:lnSpc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3BDA1C5-0570-44BE-B0D7-D137669D6094}" type="slidenum">
              <a:rPr lang="it-IT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8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32" name="Picture 2"/>
          <p:cNvPicPr/>
          <p:nvPr/>
        </p:nvPicPr>
        <p:blipFill>
          <a:blip r:embed="rId2" cstate="print"/>
          <a:stretch/>
        </p:blipFill>
        <p:spPr>
          <a:xfrm>
            <a:off x="6372360" y="995400"/>
            <a:ext cx="899640" cy="1088640"/>
          </a:xfrm>
          <a:prstGeom prst="rect">
            <a:avLst/>
          </a:prstGeom>
          <a:ln w="9360">
            <a:noFill/>
          </a:ln>
        </p:spPr>
      </p:pic>
      <p:pic>
        <p:nvPicPr>
          <p:cNvPr id="533" name="Picture 4"/>
          <p:cNvPicPr/>
          <p:nvPr/>
        </p:nvPicPr>
        <p:blipFill>
          <a:blip r:embed="rId3" cstate="print"/>
          <a:stretch/>
        </p:blipFill>
        <p:spPr>
          <a:xfrm>
            <a:off x="8244360" y="2493000"/>
            <a:ext cx="718920" cy="844200"/>
          </a:xfrm>
          <a:prstGeom prst="rect">
            <a:avLst/>
          </a:prstGeom>
          <a:ln w="9360">
            <a:noFill/>
          </a:ln>
        </p:spPr>
      </p:pic>
      <p:pic>
        <p:nvPicPr>
          <p:cNvPr id="534" name="Picture 6"/>
          <p:cNvPicPr/>
          <p:nvPr/>
        </p:nvPicPr>
        <p:blipFill>
          <a:blip r:embed="rId4" cstate="print"/>
          <a:stretch/>
        </p:blipFill>
        <p:spPr>
          <a:xfrm>
            <a:off x="6804000" y="3285000"/>
            <a:ext cx="1944000" cy="1007280"/>
          </a:xfrm>
          <a:prstGeom prst="rect">
            <a:avLst/>
          </a:prstGeom>
          <a:ln w="9360">
            <a:noFill/>
          </a:ln>
        </p:spPr>
      </p:pic>
      <p:pic>
        <p:nvPicPr>
          <p:cNvPr id="535" name="Immagine 7"/>
          <p:cNvPicPr/>
          <p:nvPr/>
        </p:nvPicPr>
        <p:blipFill>
          <a:blip r:embed="rId5" cstate="print"/>
          <a:stretch/>
        </p:blipFill>
        <p:spPr>
          <a:xfrm>
            <a:off x="6804360" y="5877360"/>
            <a:ext cx="2126520" cy="980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539552" y="260648"/>
            <a:ext cx="8229240" cy="10081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Come le componenti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metacognitive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possono svilupparsi</a:t>
            </a:r>
          </a:p>
          <a:p>
            <a:pPr algn="ctr">
              <a:lnSpc>
                <a:spcPct val="100000"/>
              </a:lnSpc>
            </a:pPr>
            <a:r>
              <a:rPr lang="it-IT" sz="5400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  <a:endParaRPr lang="it-IT" sz="5400" b="0" strike="noStrike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67" r="4000" b="3704"/>
          <a:stretch>
            <a:fillRect/>
          </a:stretch>
        </p:blipFill>
        <p:spPr bwMode="auto">
          <a:xfrm rot="10800000">
            <a:off x="1187624" y="4725144"/>
            <a:ext cx="6264696" cy="21328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8" name="TextShape 2"/>
          <p:cNvSpPr txBox="1"/>
          <p:nvPr/>
        </p:nvSpPr>
        <p:spPr>
          <a:xfrm>
            <a:off x="457200" y="1124640"/>
            <a:ext cx="8229240" cy="54007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Inizialmente si insegna 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allo studente 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usare una strategia di apprendimento e attraverso la sua applicazione egli arriva a imparare gli attributi di quella strategia ( a ciò si dà il nome di “conoscenza specifica della strategia”). </a:t>
            </a:r>
            <a:endParaRPr lang="it-IT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 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attributi comprendono l’efficacia della strategia, la gamma delle sue applicazioni appropriate e le sue modalità di utilizzazione in una varietà di </a:t>
            </a:r>
            <a:r>
              <a:rPr lang="it-IT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compiti( relazione semplice tra l’uso della strategia e la prestazione)</a:t>
            </a:r>
          </a:p>
          <a:p>
            <a:pPr marL="343080" indent="-342720">
              <a:lnSpc>
                <a:spcPct val="100000"/>
              </a:lnSpc>
            </a:pPr>
            <a:endParaRPr lang="it-IT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2246</Words>
  <Application>Microsoft Office PowerPoint</Application>
  <PresentationFormat>Presentazione su schermo (4:3)</PresentationFormat>
  <Paragraphs>317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Office Theme</vt:lpstr>
      <vt:lpstr>Office Theme</vt:lpstr>
      <vt:lpstr>Office Theme</vt:lpstr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Un buon uso del diario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Utente</dc:creator>
  <dc:description/>
  <cp:lastModifiedBy>Utente</cp:lastModifiedBy>
  <cp:revision>91</cp:revision>
  <dcterms:created xsi:type="dcterms:W3CDTF">2016-09-03T14:24:28Z</dcterms:created>
  <dcterms:modified xsi:type="dcterms:W3CDTF">2016-10-01T15:04:34Z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56</vt:i4>
  </property>
</Properties>
</file>