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embeddedFontLst>
    <p:embeddedFont>
      <p:font typeface="Century Gothic" panose="020B0502020202020204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3" roundtripDataSignature="AMtx7mgZlgMb72vwvPD2kZ3Zat1zzwAj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D104780-D35E-47BD-8D6E-3F002D351972}">
  <a:tblStyle styleId="{5D104780-D35E-47BD-8D6E-3F002D351972}" styleName="Table_0">
    <a:wholeTbl>
      <a:tcTxStyle b="off" i="off">
        <a:font>
          <a:latin typeface="Century Gothic"/>
          <a:ea typeface="Century Gothic"/>
          <a:cs typeface="Century Gothic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E7E6"/>
          </a:solidFill>
        </a:fill>
      </a:tcStyle>
    </a:wholeTbl>
    <a:band1H>
      <a:tcTxStyle/>
      <a:tcStyle>
        <a:tcBdr/>
        <a:fill>
          <a:solidFill>
            <a:srgbClr val="E0CC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CC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entury Gothic"/>
          <a:ea typeface="Century Gothic"/>
          <a:cs typeface="Century Gothic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5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99833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b4c7897f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b4c7897f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4"/>
          <p:cNvSpPr txBox="1"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/>
          <p:nvPr/>
        </p:nvSpPr>
        <p:spPr>
          <a:xfrm>
            <a:off x="0" y="4323810"/>
            <a:ext cx="1744652" cy="778589"/>
          </a:xfrm>
          <a:custGeom>
            <a:avLst/>
            <a:gdLst/>
            <a:ahLst/>
            <a:cxnLst/>
            <a:rect l="l" t="t" r="r" b="b"/>
            <a:pathLst>
              <a:path w="372" h="166" extrusionOk="0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531812" y="4529540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sottotitolo">
  <p:cSld name="Titolo e sottotitolo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3"/>
          <p:cNvSpPr txBox="1"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3"/>
          <p:cNvSpPr txBox="1"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3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3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3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tazione con didascalia">
  <p:cSld name="Citazione con didascalia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4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34"/>
          <p:cNvSpPr txBox="1">
            <a:spLocks noGrp="1"/>
          </p:cNvSpPr>
          <p:nvPr>
            <p:ph type="body" idx="1"/>
          </p:nvPr>
        </p:nvSpPr>
        <p:spPr>
          <a:xfrm>
            <a:off x="3275012" y="3505200"/>
            <a:ext cx="7536554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4" name="Google Shape;114;p34"/>
          <p:cNvSpPr txBox="1">
            <a:spLocks noGrp="1"/>
          </p:cNvSpPr>
          <p:nvPr>
            <p:ph type="body" idx="2"/>
          </p:nvPr>
        </p:nvSpPr>
        <p:spPr>
          <a:xfrm>
            <a:off x="2589212" y="4354046"/>
            <a:ext cx="8915399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34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34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34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4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19" name="Google Shape;119;p34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0" name="Google Shape;120;p3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">
  <p:cSld name="Scheda nom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5"/>
          <p:cNvSpPr txBox="1"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35"/>
          <p:cNvSpPr txBox="1">
            <a:spLocks noGrp="1"/>
          </p:cNvSpPr>
          <p:nvPr>
            <p:ph type="body" idx="1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24" name="Google Shape;124;p3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35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35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cheda nome citazione">
  <p:cSld name="Scheda nome citazione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6"/>
          <p:cNvSpPr txBox="1"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6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1" name="Google Shape;131;p36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2" name="Google Shape;132;p3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3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36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36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sp>
        <p:nvSpPr>
          <p:cNvPr id="136" name="Google Shape;136;p3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7" name="Google Shape;137;p36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80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o o falso">
  <p:cSld name="Vero o falso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7"/>
          <p:cNvSpPr txBox="1"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7"/>
          <p:cNvSpPr txBox="1">
            <a:spLocks noGrp="1"/>
          </p:cNvSpPr>
          <p:nvPr>
            <p:ph type="body" idx="1"/>
          </p:nvPr>
        </p:nvSpPr>
        <p:spPr>
          <a:xfrm>
            <a:off x="2589212" y="4343400"/>
            <a:ext cx="8915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1" name="Google Shape;141;p37"/>
          <p:cNvSpPr txBox="1">
            <a:spLocks noGrp="1"/>
          </p:cNvSpPr>
          <p:nvPr>
            <p:ph type="body" idx="2"/>
          </p:nvPr>
        </p:nvSpPr>
        <p:spPr>
          <a:xfrm>
            <a:off x="2589213" y="5181600"/>
            <a:ext cx="8915400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2" name="Google Shape;142;p3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7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37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8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38"/>
          <p:cNvSpPr txBox="1">
            <a:spLocks noGrp="1"/>
          </p:cNvSpPr>
          <p:nvPr>
            <p:ph type="body" idx="1"/>
          </p:nvPr>
        </p:nvSpPr>
        <p:spPr>
          <a:xfrm rot="5400000">
            <a:off x="5103812" y="-381000"/>
            <a:ext cx="3886200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9" name="Google Shape;149;p3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3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3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9"/>
          <p:cNvSpPr txBox="1">
            <a:spLocks noGrp="1"/>
          </p:cNvSpPr>
          <p:nvPr>
            <p:ph type="title"/>
          </p:nvPr>
        </p:nvSpPr>
        <p:spPr>
          <a:xfrm rot="5400000">
            <a:off x="7756704" y="2165513"/>
            <a:ext cx="5283817" cy="220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9"/>
          <p:cNvSpPr txBox="1">
            <a:spLocks noGrp="1"/>
          </p:cNvSpPr>
          <p:nvPr>
            <p:ph type="body" idx="1"/>
          </p:nvPr>
        </p:nvSpPr>
        <p:spPr>
          <a:xfrm rot="5400000">
            <a:off x="3185803" y="30814"/>
            <a:ext cx="5283817" cy="6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6" name="Google Shape;156;p3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5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5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6"/>
          <p:cNvSpPr txBox="1"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26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6"/>
          <p:cNvSpPr/>
          <p:nvPr/>
        </p:nvSpPr>
        <p:spPr>
          <a:xfrm rot="10800000" flipH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sldNum" idx="12"/>
          </p:nvPr>
        </p:nvSpPr>
        <p:spPr>
          <a:xfrm>
            <a:off x="531812" y="3244139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7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7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2" name="Google Shape;62;p27"/>
          <p:cNvSpPr txBox="1">
            <a:spLocks noGrp="1"/>
          </p:cNvSpPr>
          <p:nvPr>
            <p:ph type="body" idx="2"/>
          </p:nvPr>
        </p:nvSpPr>
        <p:spPr>
          <a:xfrm>
            <a:off x="7190747" y="2126222"/>
            <a:ext cx="4313864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7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7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8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8"/>
          <p:cNvSpPr txBox="1"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2"/>
          </p:nvPr>
        </p:nvSpPr>
        <p:spPr>
          <a:xfrm>
            <a:off x="2589212" y="2548966"/>
            <a:ext cx="4342893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body" idx="3"/>
          </p:nvPr>
        </p:nvSpPr>
        <p:spPr>
          <a:xfrm>
            <a:off x="7506629" y="1969475"/>
            <a:ext cx="3999001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body" idx="4"/>
          </p:nvPr>
        </p:nvSpPr>
        <p:spPr>
          <a:xfrm>
            <a:off x="7166957" y="2545738"/>
            <a:ext cx="4338674" cy="33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8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9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9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9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0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0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0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0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1"/>
          <p:cNvSpPr txBox="1"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1"/>
          <p:cNvSpPr txBox="1">
            <a:spLocks noGrp="1"/>
          </p:cNvSpPr>
          <p:nvPr>
            <p:ph type="body" idx="1"/>
          </p:nvPr>
        </p:nvSpPr>
        <p:spPr>
          <a:xfrm>
            <a:off x="6323012" y="446088"/>
            <a:ext cx="5181600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0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1" name="Google Shape;91;p31"/>
          <p:cNvSpPr txBox="1">
            <a:spLocks noGrp="1"/>
          </p:cNvSpPr>
          <p:nvPr>
            <p:ph type="body" idx="2"/>
          </p:nvPr>
        </p:nvSpPr>
        <p:spPr>
          <a:xfrm>
            <a:off x="2589212" y="1598613"/>
            <a:ext cx="3505199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2" name="Google Shape;92;p31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1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1"/>
          <p:cNvSpPr/>
          <p:nvPr/>
        </p:nvSpPr>
        <p:spPr>
          <a:xfrm rot="10800000" flipH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1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2"/>
          <p:cNvSpPr txBox="1"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2"/>
          <p:cNvSpPr>
            <a:spLocks noGrp="1"/>
          </p:cNvSpPr>
          <p:nvPr>
            <p:ph type="pic" idx="2"/>
          </p:nvPr>
        </p:nvSpPr>
        <p:spPr>
          <a:xfrm>
            <a:off x="2589212" y="634965"/>
            <a:ext cx="8915400" cy="385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Google Shape;99;p32"/>
          <p:cNvSpPr txBox="1">
            <a:spLocks noGrp="1"/>
          </p:cNvSpPr>
          <p:nvPr>
            <p:ph type="body" idx="1"/>
          </p:nvPr>
        </p:nvSpPr>
        <p:spPr>
          <a:xfrm>
            <a:off x="2589213" y="5367338"/>
            <a:ext cx="8915400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0" name="Google Shape;100;p32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32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2"/>
          <p:cNvSpPr/>
          <p:nvPr/>
        </p:nvSpPr>
        <p:spPr>
          <a:xfrm rot="10800000" flipH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 extrusionOk="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2"/>
          <p:cNvSpPr txBox="1">
            <a:spLocks noGrp="1"/>
          </p:cNvSpPr>
          <p:nvPr>
            <p:ph type="sldNum" idx="12"/>
          </p:nvPr>
        </p:nvSpPr>
        <p:spPr>
          <a:xfrm>
            <a:off x="531812" y="4983087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3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7" name="Google Shape;7;p23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;p23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;p23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0;p23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3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3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3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3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3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3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3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3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" name="Google Shape;19;p23"/>
          <p:cNvGrpSpPr/>
          <p:nvPr/>
        </p:nvGrpSpPr>
        <p:grpSpPr>
          <a:xfrm>
            <a:off x="27222" y="-786"/>
            <a:ext cx="2356674" cy="6854039"/>
            <a:chOff x="6627813" y="194833"/>
            <a:chExt cx="1952625" cy="5678918"/>
          </a:xfrm>
        </p:grpSpPr>
        <p:sp>
          <p:nvSpPr>
            <p:cNvPr id="20" name="Google Shape;20;p23"/>
            <p:cNvSpPr/>
            <p:nvPr/>
          </p:nvSpPr>
          <p:spPr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3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3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3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3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3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3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3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3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3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3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3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23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🠶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🠶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🠶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l" rtl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🠶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dt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6" name="Google Shape;36;p23"/>
          <p:cNvSpPr txBox="1">
            <a:spLocks noGrp="1"/>
          </p:cNvSpPr>
          <p:nvPr>
            <p:ph type="ftr" idx="11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sldNum" idx="12"/>
          </p:nvPr>
        </p:nvSpPr>
        <p:spPr>
          <a:xfrm>
            <a:off x="531812" y="787782"/>
            <a:ext cx="77976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crizioni.istruzione.i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truzione.it/iscrizionionline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"/>
          <p:cNvSpPr txBox="1">
            <a:spLocks noGrp="1"/>
          </p:cNvSpPr>
          <p:nvPr>
            <p:ph type="ctrTitle"/>
          </p:nvPr>
        </p:nvSpPr>
        <p:spPr>
          <a:xfrm>
            <a:off x="2589213" y="186813"/>
            <a:ext cx="8915399" cy="45709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</a:pPr>
            <a:r>
              <a:rPr lang="it-IT"/>
              <a:t>Istituto scolastico comprensivo</a:t>
            </a:r>
            <a:endParaRPr/>
          </a:p>
        </p:txBody>
      </p:sp>
      <p:sp>
        <p:nvSpPr>
          <p:cNvPr id="165" name="Google Shape;165;p1"/>
          <p:cNvSpPr txBox="1"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682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4400"/>
              <a:buNone/>
            </a:pPr>
            <a:endParaRPr sz="44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4400"/>
              <a:buNone/>
            </a:pPr>
            <a:r>
              <a:rPr lang="it-IT" sz="4400"/>
              <a:t>«Sant’Ilario d’Enza»</a:t>
            </a:r>
            <a:endParaRPr/>
          </a:p>
        </p:txBody>
      </p:sp>
      <p:pic>
        <p:nvPicPr>
          <p:cNvPr id="166" name="Google Shape;166;p1" descr="foto istitut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9494" y="398206"/>
            <a:ext cx="2765118" cy="2064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959"/>
              <a:buFont typeface="Century Gothic"/>
              <a:buNone/>
            </a:pPr>
            <a:r>
              <a:rPr lang="it-IT" sz="3959" b="1">
                <a:solidFill>
                  <a:srgbClr val="B6C882"/>
                </a:solidFill>
              </a:rPr>
              <a:t>3. Le scelte strategiche</a:t>
            </a:r>
            <a:r>
              <a:rPr lang="it-IT" sz="3240"/>
              <a:t/>
            </a:r>
            <a:br>
              <a:rPr lang="it-IT" sz="3240"/>
            </a:br>
            <a:endParaRPr sz="3240"/>
          </a:p>
        </p:txBody>
      </p:sp>
      <p:sp>
        <p:nvSpPr>
          <p:cNvPr id="220" name="Google Shape;220;p10"/>
          <p:cNvSpPr txBox="1">
            <a:spLocks noGrp="1"/>
          </p:cNvSpPr>
          <p:nvPr>
            <p:ph type="body" idx="1"/>
          </p:nvPr>
        </p:nvSpPr>
        <p:spPr>
          <a:xfrm>
            <a:off x="2468487" y="1905009"/>
            <a:ext cx="8915400" cy="41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 u="sng" dirty="0">
              <a:solidFill>
                <a:schemeClr val="accent1"/>
              </a:solidFill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 b="1" u="sng" dirty="0">
                <a:solidFill>
                  <a:schemeClr val="accent1"/>
                </a:solidFill>
              </a:rPr>
              <a:t>OBIETTIVI FORMATIVI NAZIONALI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Valorizzazione/potenziamento COMPETENZE LINGUISTICHE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Potenziamento COMPETENZE MATEMATICO-LOGICHE e SCIENTIFICHE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Potenziamento COMPETENZE MUSICALI, ARTISTICHE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Sviluppo </a:t>
            </a:r>
            <a:r>
              <a:rPr lang="it-IT" b="1" dirty="0">
                <a:solidFill>
                  <a:srgbClr val="FF0000"/>
                </a:solidFill>
              </a:rPr>
              <a:t>COMPETENZE DI CITTADINANZA</a:t>
            </a:r>
            <a:endParaRPr b="1" dirty="0">
              <a:solidFill>
                <a:srgbClr val="FF0000"/>
              </a:solidFill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Potenziamento DISCIPLINE MOTORIE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Sviluppo </a:t>
            </a:r>
            <a:r>
              <a:rPr lang="it-IT" b="1" dirty="0">
                <a:solidFill>
                  <a:srgbClr val="FF0000"/>
                </a:solidFill>
              </a:rPr>
              <a:t>COMPETENZE DIGITALI</a:t>
            </a:r>
            <a:endParaRPr b="1" dirty="0">
              <a:solidFill>
                <a:srgbClr val="FF0000"/>
              </a:solidFill>
            </a:endParaRPr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Prevenzione DISPERSIONE SCOLASTICA</a:t>
            </a:r>
            <a:endParaRPr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VALORIZZAZIONE SCUOLA «COMUNITA’ ATTIVA»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1"/>
          <p:cNvSpPr txBox="1">
            <a:spLocks noGrp="1"/>
          </p:cNvSpPr>
          <p:nvPr>
            <p:ph type="body" idx="1"/>
          </p:nvPr>
        </p:nvSpPr>
        <p:spPr>
          <a:xfrm>
            <a:off x="2589212" y="1533831"/>
            <a:ext cx="8915400" cy="4994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Tempo scuola ordinario: 30 ore settimanali (D.lgs. 89/2009)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Dalle ore 7:55 alle ore 12:55 dal lunedì al sabato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dirty="0"/>
              <a:t>Discipline: 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Italiano, storia, geografia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Matematica e scienze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Inglese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Seconda lingua comunitaria: francese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Tecnologia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Arte e immagine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Musica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Scienze motorie e sportive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Religione cattolica/Attività Alternativa</a:t>
            </a:r>
            <a:endParaRPr dirty="0"/>
          </a:p>
          <a:p>
            <a:pPr marL="742950" lvl="1" indent="-2857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 dirty="0"/>
              <a:t>Approfondimento materie letterarie</a:t>
            </a:r>
            <a:endParaRPr dirty="0"/>
          </a:p>
          <a:p>
            <a:pPr marL="742950" lvl="1" indent="-298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 b="1" dirty="0">
                <a:solidFill>
                  <a:srgbClr val="FF0000"/>
                </a:solidFill>
              </a:rPr>
              <a:t>Cittadinanza e Costituzione</a:t>
            </a:r>
            <a:endParaRPr b="1" dirty="0">
              <a:solidFill>
                <a:srgbClr val="FF0000"/>
              </a:solidFill>
            </a:endParaRPr>
          </a:p>
        </p:txBody>
      </p:sp>
      <p:sp>
        <p:nvSpPr>
          <p:cNvPr id="226" name="Google Shape;226;p11"/>
          <p:cNvSpPr txBox="1">
            <a:spLocks noGrp="1"/>
          </p:cNvSpPr>
          <p:nvPr>
            <p:ph type="title"/>
          </p:nvPr>
        </p:nvSpPr>
        <p:spPr>
          <a:xfrm>
            <a:off x="2592388" y="614056"/>
            <a:ext cx="8912225" cy="91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240"/>
              <a:buFont typeface="Century Gothic"/>
              <a:buNone/>
            </a:pPr>
            <a:r>
              <a:rPr lang="it-IT" sz="3240" b="1">
                <a:solidFill>
                  <a:srgbClr val="B6C882"/>
                </a:solidFill>
              </a:rPr>
              <a:t>3. L’offerta formativa</a:t>
            </a:r>
            <a:br>
              <a:rPr lang="it-IT" sz="3240" b="1">
                <a:solidFill>
                  <a:srgbClr val="B6C882"/>
                </a:solidFill>
              </a:rPr>
            </a:br>
            <a:endParaRPr sz="324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3. L’offerta formativa</a:t>
            </a:r>
            <a:endParaRPr/>
          </a:p>
        </p:txBody>
      </p:sp>
      <p:graphicFrame>
        <p:nvGraphicFramePr>
          <p:cNvPr id="232" name="Google Shape;232;p12"/>
          <p:cNvGraphicFramePr/>
          <p:nvPr/>
        </p:nvGraphicFramePr>
        <p:xfrm>
          <a:off x="2400538" y="1567600"/>
          <a:ext cx="8915425" cy="4450200"/>
        </p:xfrm>
        <a:graphic>
          <a:graphicData uri="http://schemas.openxmlformats.org/drawingml/2006/table">
            <a:tbl>
              <a:tblPr firstRow="1" bandRow="1">
                <a:noFill/>
                <a:tableStyleId>{5D104780-D35E-47BD-8D6E-3F002D351972}</a:tableStyleId>
              </a:tblPr>
              <a:tblGrid>
                <a:gridCol w="4444325"/>
                <a:gridCol w="2461125"/>
                <a:gridCol w="200997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discipline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Ore settimanali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Ore annuali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Italiano, storia, geografia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9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297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Approfondimento materie letterarie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33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Matematica e scienze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198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Inglese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99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Seconda lingua: francese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66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Tecnologia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66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Arte e immagine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66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Musica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66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Scienze motorie e sportive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66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Religione cattolica/Attività Alternativa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1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33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Cittadinanza e costituzione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33*</a:t>
                      </a:r>
                      <a:endParaRPr sz="180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b4c7897f64_0_0"/>
          <p:cNvSpPr txBox="1">
            <a:spLocks noGrp="1"/>
          </p:cNvSpPr>
          <p:nvPr>
            <p:ph type="title"/>
          </p:nvPr>
        </p:nvSpPr>
        <p:spPr>
          <a:xfrm>
            <a:off x="2207400" y="624100"/>
            <a:ext cx="9297300" cy="12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*3b.Cittadinanza e Costituzione </a:t>
            </a:r>
            <a:endParaRPr/>
          </a:p>
        </p:txBody>
      </p:sp>
      <p:graphicFrame>
        <p:nvGraphicFramePr>
          <p:cNvPr id="238" name="Google Shape;238;gb4c7897f64_0_0"/>
          <p:cNvGraphicFramePr/>
          <p:nvPr/>
        </p:nvGraphicFramePr>
        <p:xfrm>
          <a:off x="2400538" y="1567600"/>
          <a:ext cx="9028625" cy="3708500"/>
        </p:xfrm>
        <a:graphic>
          <a:graphicData uri="http://schemas.openxmlformats.org/drawingml/2006/table">
            <a:tbl>
              <a:tblPr firstRow="1" bandRow="1">
                <a:noFill/>
                <a:tableStyleId>{5D104780-D35E-47BD-8D6E-3F002D351972}</a:tableStyleId>
              </a:tblPr>
              <a:tblGrid>
                <a:gridCol w="4444325"/>
                <a:gridCol w="2461125"/>
                <a:gridCol w="2123175"/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discipline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Ore settimanali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Ore annuali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Italiano, storia, geografia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8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Matematica e scienze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4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Inglese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Seconda lingua: francese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Tecnologia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Arte e immagine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Musica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Scienze motorie e sportive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/>
                        <a:t>Religione cattolica/Attività Alternativa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/>
                        <a:t>3</a:t>
                      </a:r>
                      <a:endParaRPr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3"/>
          <p:cNvSpPr txBox="1">
            <a:spLocks noGrp="1"/>
          </p:cNvSpPr>
          <p:nvPr>
            <p:ph type="body" idx="1"/>
          </p:nvPr>
        </p:nvSpPr>
        <p:spPr>
          <a:xfrm>
            <a:off x="2052575" y="990075"/>
            <a:ext cx="9707400" cy="560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24574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530"/>
              <a:buNone/>
            </a:pPr>
            <a:endParaRPr sz="1530"/>
          </a:p>
          <a:p>
            <a:pPr marL="342900" lvl="0" indent="-39814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PROGETTI EXTRA-CURRICOLARI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Recupero/potenziamento: italiano, matematica, inglese, francese.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Alfabetizzazione.</a:t>
            </a:r>
            <a:endParaRPr sz="2400" b="1"/>
          </a:p>
          <a:p>
            <a:pPr marL="742950" lvl="1" indent="-32385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Alfabetizzazione in preparazione all’orale esame di stato per alunni stranieri.</a:t>
            </a:r>
            <a:endParaRPr sz="2400" b="1"/>
          </a:p>
          <a:p>
            <a:pPr marL="742950" lvl="1" indent="-32385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Impronte digitali.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Centro sportivo scolastico.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Affettività.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Lo psicologo a scuola.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Bullismo, cyberbullismo e prevenzione droghe.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Web in rete.</a:t>
            </a:r>
            <a:endParaRPr sz="2400" b="1"/>
          </a:p>
          <a:p>
            <a:pPr marL="742950" lvl="1" indent="-3517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Orientamento.</a:t>
            </a:r>
            <a:endParaRPr sz="2400" b="1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/>
          </a:p>
          <a:p>
            <a:pPr marL="742950" lvl="1" indent="-19939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1360"/>
              <a:buNone/>
            </a:pPr>
            <a:endParaRPr sz="1360"/>
          </a:p>
        </p:txBody>
      </p:sp>
      <p:sp>
        <p:nvSpPr>
          <p:cNvPr id="244" name="Google Shape;244;p13"/>
          <p:cNvSpPr txBox="1">
            <a:spLocks noGrp="1"/>
          </p:cNvSpPr>
          <p:nvPr>
            <p:ph type="title"/>
          </p:nvPr>
        </p:nvSpPr>
        <p:spPr>
          <a:xfrm>
            <a:off x="2413175" y="234826"/>
            <a:ext cx="8912100" cy="8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3. L’offerta formativa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4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Formazione delle classi</a:t>
            </a:r>
            <a:endParaRPr/>
          </a:p>
        </p:txBody>
      </p:sp>
      <p:sp>
        <p:nvSpPr>
          <p:cNvPr id="250" name="Google Shape;250;p14"/>
          <p:cNvSpPr txBox="1">
            <a:spLocks noGrp="1"/>
          </p:cNvSpPr>
          <p:nvPr>
            <p:ph type="body" idx="1"/>
          </p:nvPr>
        </p:nvSpPr>
        <p:spPr>
          <a:xfrm>
            <a:off x="2589212" y="1526650"/>
            <a:ext cx="8915400" cy="481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65"/>
              <a:buChar char="🠶"/>
            </a:pPr>
            <a:r>
              <a:rPr lang="it-IT" sz="1665" b="1" u="sng"/>
              <a:t>Cfr. art. 12 del Regolamento di Istituto</a:t>
            </a:r>
            <a:endParaRPr/>
          </a:p>
          <a:p>
            <a:pPr marL="271463" lvl="0" indent="-27146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166"/>
              <a:buNone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 I docenti delle classi quinte presentano ai docenti della scuola secondaria di primo grado gli alunni dal punto di vista:</a:t>
            </a:r>
            <a:endParaRPr/>
          </a:p>
          <a:p>
            <a:pPr marL="638175" lvl="1" indent="-2730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Char char="⚫"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 dell’andamento scolastico</a:t>
            </a:r>
            <a:endParaRPr/>
          </a:p>
          <a:p>
            <a:pPr marL="638175" lvl="1" indent="-2730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Char char="⚫"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 del comportamento</a:t>
            </a:r>
            <a:endParaRPr/>
          </a:p>
          <a:p>
            <a:pPr marL="638175" lvl="1" indent="-2730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Char char="⚫"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 delle relazioni con compagni ed adulti.</a:t>
            </a:r>
            <a:endParaRPr/>
          </a:p>
          <a:p>
            <a:pPr marL="638175" lvl="1" indent="-18846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None/>
            </a:pPr>
            <a:endParaRPr sz="1665">
              <a:latin typeface="Arial"/>
              <a:ea typeface="Arial"/>
              <a:cs typeface="Arial"/>
              <a:sym typeface="Arial"/>
            </a:endParaRPr>
          </a:p>
          <a:p>
            <a:pPr marL="365125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None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Sulla base di queste informazioni, una commissione di docenti della scuola secondaria compone i gruppi classe in base ai criteri deliberati dal Consiglio di istituto:</a:t>
            </a:r>
            <a:endParaRPr/>
          </a:p>
          <a:p>
            <a:pPr marL="638175" lvl="1" indent="-2730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Char char="⚫"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eterogeneità sotto il profilo cognitivo, affettivo e comportamentale</a:t>
            </a:r>
            <a:endParaRPr/>
          </a:p>
          <a:p>
            <a:pPr marL="638175" lvl="1" indent="-2730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Char char="⚫"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equilibrio nell’assegnazione degli alunni con certificazione di disabilità e alunni con DSA e BES;</a:t>
            </a:r>
            <a:endParaRPr/>
          </a:p>
          <a:p>
            <a:pPr marL="638175" lvl="1" indent="-2730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Char char="⚫"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equilibrio nell’assegnazione di alunni non alfabetizzati in lingua italiana;</a:t>
            </a:r>
            <a:endParaRPr/>
          </a:p>
          <a:p>
            <a:pPr marL="638175" lvl="1" indent="-2730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Char char="⚫"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equilibrio nel rapporto numerico maschi – femmine.</a:t>
            </a:r>
            <a:endParaRPr/>
          </a:p>
          <a:p>
            <a:pPr marL="638175" lvl="1" indent="-188468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Font typeface="Noto Sans Symbols"/>
              <a:buNone/>
            </a:pPr>
            <a:endParaRPr sz="1665">
              <a:latin typeface="Arial"/>
              <a:ea typeface="Arial"/>
              <a:cs typeface="Arial"/>
              <a:sym typeface="Arial"/>
            </a:endParaRPr>
          </a:p>
          <a:p>
            <a:pPr marL="365125" lvl="1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1332"/>
              <a:buNone/>
            </a:pPr>
            <a:r>
              <a:rPr lang="it-IT" sz="1665">
                <a:latin typeface="Arial"/>
                <a:ea typeface="Arial"/>
                <a:cs typeface="Arial"/>
                <a:sym typeface="Arial"/>
              </a:rPr>
              <a:t>La </a:t>
            </a:r>
            <a:r>
              <a:rPr lang="it-IT" sz="1665" b="1">
                <a:latin typeface="Arial"/>
                <a:ea typeface="Arial"/>
                <a:cs typeface="Arial"/>
                <a:sym typeface="Arial"/>
              </a:rPr>
              <a:t>Commissione</a:t>
            </a:r>
            <a:r>
              <a:rPr lang="it-IT" sz="1665">
                <a:latin typeface="Arial"/>
                <a:ea typeface="Arial"/>
                <a:cs typeface="Arial"/>
                <a:sym typeface="Arial"/>
              </a:rPr>
              <a:t> abbina la classe alla sezione mediante</a:t>
            </a:r>
            <a:r>
              <a:rPr lang="it-IT" sz="1665" b="1">
                <a:latin typeface="Arial"/>
                <a:ea typeface="Arial"/>
                <a:cs typeface="Arial"/>
                <a:sym typeface="Arial"/>
              </a:rPr>
              <a:t> sorteggio</a:t>
            </a:r>
            <a:r>
              <a:rPr lang="it-IT" sz="1665">
                <a:latin typeface="Arial"/>
                <a:ea typeface="Arial"/>
                <a:cs typeface="Arial"/>
                <a:sym typeface="Arial"/>
              </a:rPr>
              <a:t>. </a:t>
            </a:r>
            <a:endParaRPr sz="148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5"/>
          <p:cNvSpPr txBox="1">
            <a:spLocks noGrp="1"/>
          </p:cNvSpPr>
          <p:nvPr>
            <p:ph type="body" idx="1"/>
          </p:nvPr>
        </p:nvSpPr>
        <p:spPr>
          <a:xfrm>
            <a:off x="2100875" y="1518700"/>
            <a:ext cx="9635100" cy="48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E8637"/>
              </a:buClr>
              <a:buSzPts val="1425"/>
              <a:buNone/>
            </a:pPr>
            <a:r>
              <a:rPr lang="it-IT" sz="2400" b="1">
                <a:latin typeface="Arial"/>
                <a:ea typeface="Arial"/>
                <a:cs typeface="Arial"/>
                <a:sym typeface="Arial"/>
              </a:rPr>
              <a:t>Partecipazione agli organi collegiali</a:t>
            </a:r>
            <a:endParaRPr sz="2400"/>
          </a:p>
          <a:p>
            <a:pPr marL="638175" lvl="1" indent="-32207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400"/>
              <a:buFont typeface="Noto Sans Symbols"/>
              <a:buChar char="⚫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Consiglio di Istituto</a:t>
            </a:r>
            <a:endParaRPr sz="2400"/>
          </a:p>
          <a:p>
            <a:pPr marL="638175" lvl="1" indent="-32207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400"/>
              <a:buFont typeface="Noto Sans Symbols"/>
              <a:buChar char="⚫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Assemblea di classe (in Ottobre per l’elezione dei 4 rappresentanti di classe)</a:t>
            </a:r>
            <a:endParaRPr sz="2400"/>
          </a:p>
          <a:p>
            <a:pPr marL="638175" lvl="1" indent="-32207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400"/>
              <a:buFont typeface="Noto Sans Symbols"/>
              <a:buChar char="⚫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Consiglio di classe: 2 volte all’anno aperti alla partecipazione di tutti i genitori.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425"/>
              <a:buNone/>
            </a:pPr>
            <a:r>
              <a:rPr lang="it-IT" sz="2400" b="1">
                <a:latin typeface="Arial"/>
                <a:ea typeface="Arial"/>
                <a:cs typeface="Arial"/>
                <a:sym typeface="Arial"/>
              </a:rPr>
              <a:t>Colloqui individuali</a:t>
            </a:r>
            <a:endParaRPr sz="2400"/>
          </a:p>
          <a:p>
            <a:pPr marL="638175" lvl="1" indent="-32207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400"/>
              <a:buFont typeface="Noto Sans Symbols"/>
              <a:buChar char="⚫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Ricevimento individuale settimanale (1 ora per ogni docente)</a:t>
            </a:r>
            <a:endParaRPr sz="2400"/>
          </a:p>
          <a:p>
            <a:pPr marL="638175" lvl="1" indent="-32207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400"/>
              <a:buFont typeface="Noto Sans Symbols"/>
              <a:buChar char="⚫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Ricevimenti generali: 2 all’anno</a:t>
            </a:r>
            <a:endParaRPr sz="2400"/>
          </a:p>
          <a:p>
            <a:pPr marL="638175" lvl="1" indent="-322072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ts val="2400"/>
              <a:buFont typeface="Noto Sans Symbols"/>
              <a:buChar char="⚫"/>
            </a:pPr>
            <a:r>
              <a:rPr lang="it-IT" sz="2400">
                <a:latin typeface="Arial"/>
                <a:ea typeface="Arial"/>
                <a:cs typeface="Arial"/>
                <a:sym typeface="Arial"/>
              </a:rPr>
              <a:t>Consegna schede di valutazione: 2 all’anno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425"/>
              <a:buNone/>
            </a:pPr>
            <a:endParaRPr sz="2400" b="1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425"/>
              <a:buNone/>
            </a:pPr>
            <a:r>
              <a:rPr lang="it-IT" sz="2400" b="1">
                <a:latin typeface="Arial"/>
                <a:ea typeface="Arial"/>
                <a:cs typeface="Arial"/>
                <a:sym typeface="Arial"/>
              </a:rPr>
              <a:t>Utilizzo costante del Registro elettronico</a:t>
            </a:r>
            <a:endParaRPr sz="2400"/>
          </a:p>
        </p:txBody>
      </p:sp>
      <p:sp>
        <p:nvSpPr>
          <p:cNvPr id="256" name="Google Shape;256;p15"/>
          <p:cNvSpPr txBox="1">
            <a:spLocks noGrp="1"/>
          </p:cNvSpPr>
          <p:nvPr>
            <p:ph type="title"/>
          </p:nvPr>
        </p:nvSpPr>
        <p:spPr>
          <a:xfrm>
            <a:off x="2572724" y="623888"/>
            <a:ext cx="8912225" cy="1281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Rapporti scuola/famiglia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6"/>
          <p:cNvSpPr txBox="1">
            <a:spLocks noGrp="1"/>
          </p:cNvSpPr>
          <p:nvPr>
            <p:ph type="body" idx="1"/>
          </p:nvPr>
        </p:nvSpPr>
        <p:spPr>
          <a:xfrm>
            <a:off x="1569625" y="2133600"/>
            <a:ext cx="9935100" cy="42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1463" lvl="0" indent="-271463" algn="ctr" rtl="0"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260"/>
              <a:buNone/>
            </a:pP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Nel corso </a:t>
            </a:r>
            <a:r>
              <a:rPr lang="it-IT" sz="2400" dirty="0" err="1">
                <a:latin typeface="Arial"/>
                <a:ea typeface="Arial"/>
                <a:cs typeface="Arial"/>
                <a:sym typeface="Arial"/>
              </a:rPr>
              <a:t>dell’a.s.</a:t>
            </a: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 2007/2008 i docenti e i genitori rappresentanti di classe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71463" lvl="0" indent="-271463" algn="ctr" rtl="0"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260"/>
              <a:buNone/>
            </a:pP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hanno elaborato il</a:t>
            </a:r>
            <a:endParaRPr sz="2400" dirty="0"/>
          </a:p>
          <a:p>
            <a:pPr marL="271463" lvl="0" indent="-271463" algn="ctr" rtl="0"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260"/>
              <a:buNone/>
            </a:pP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 “</a:t>
            </a:r>
            <a:r>
              <a:rPr lang="it-IT" sz="2400" b="1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PATTO EDUCATIVO DI CORRESPONSABILITA’</a:t>
            </a:r>
            <a:r>
              <a:rPr lang="it-IT" sz="2400" dirty="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” </a:t>
            </a:r>
            <a:endParaRPr sz="2400" dirty="0"/>
          </a:p>
          <a:p>
            <a:pPr marL="271463" lvl="0" indent="-271463" algn="ctr" rtl="0"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260"/>
              <a:buNone/>
            </a:pP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obbligatorio per le scuole secondarie di primo e secondo grado.</a:t>
            </a:r>
            <a:endParaRPr sz="2400" dirty="0"/>
          </a:p>
          <a:p>
            <a:pPr marL="271463" lvl="0" indent="-271463" algn="ctr" rtl="0"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260"/>
              <a:buNone/>
            </a:pP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Il Patto, che è disponibile sul sito della scuola, 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71462" lvl="0" indent="-271462" algn="ctr" rtl="0"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260"/>
              <a:buNone/>
            </a:pPr>
            <a:r>
              <a:rPr lang="it-IT" sz="2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è stato sottoposto a revisione nel corso dell’anno scolastico 2020/2021</a:t>
            </a: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271463" lvl="0" indent="-271463" algn="ctr" rtl="0">
              <a:spcBef>
                <a:spcPts val="1000"/>
              </a:spcBef>
              <a:spcAft>
                <a:spcPts val="0"/>
              </a:spcAft>
              <a:buClr>
                <a:srgbClr val="FE8637"/>
              </a:buClr>
              <a:buSzPts val="1260"/>
              <a:buNone/>
            </a:pPr>
            <a:r>
              <a:rPr lang="it-IT" sz="2400" dirty="0">
                <a:latin typeface="Arial"/>
                <a:ea typeface="Arial"/>
                <a:cs typeface="Arial"/>
                <a:sym typeface="Arial"/>
              </a:rPr>
              <a:t>I genitori lo sottoscrivono all’inizio dell’Anno Scolastico scaricando l’allegato dal REGISTRO ELETTRONICO SPAGGIARI </a:t>
            </a:r>
            <a:endParaRPr sz="24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  <p:sp>
        <p:nvSpPr>
          <p:cNvPr id="262" name="Google Shape;262;p16"/>
          <p:cNvSpPr txBox="1"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Patto educativo di corresponsabilità </a:t>
            </a:r>
            <a:br>
              <a:rPr lang="it-IT" b="1">
                <a:solidFill>
                  <a:srgbClr val="B6C882"/>
                </a:solidFill>
              </a:rPr>
            </a:br>
            <a:r>
              <a:rPr lang="it-IT" b="1">
                <a:solidFill>
                  <a:srgbClr val="B6C882"/>
                </a:solidFill>
              </a:rPr>
              <a:t>(D.P.R. 235/07)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7"/>
          <p:cNvSpPr txBox="1"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Modalità di iscrizione</a:t>
            </a:r>
            <a:endParaRPr/>
          </a:p>
        </p:txBody>
      </p:sp>
      <p:sp>
        <p:nvSpPr>
          <p:cNvPr id="268" name="Google Shape;268;p17"/>
          <p:cNvSpPr txBox="1">
            <a:spLocks noGrp="1"/>
          </p:cNvSpPr>
          <p:nvPr>
            <p:ph type="body" idx="1"/>
          </p:nvPr>
        </p:nvSpPr>
        <p:spPr>
          <a:xfrm>
            <a:off x="1811100" y="1533825"/>
            <a:ext cx="9924900" cy="50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Dalle </a:t>
            </a:r>
            <a:r>
              <a:rPr lang="it-IT" b="1"/>
              <a:t>8.00 di lunedì 4 gennaio alle 20.00 di lunedì 25 gennaio 2021</a:t>
            </a:r>
            <a:r>
              <a:rPr lang="it-IT"/>
              <a:t> è possibile inoltrare la domanda di iscrizione per gli alunni che devono frequentare le prime classi. </a:t>
            </a:r>
            <a:endParaRPr/>
          </a:p>
          <a:p>
            <a:pPr marL="342900" lvl="0" indent="-342900" algn="just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La procedura è sempre via web tramite il </a:t>
            </a:r>
            <a:r>
              <a:rPr lang="it-IT" b="1"/>
              <a:t>portale Iscrizioni online</a:t>
            </a:r>
            <a:r>
              <a:rPr lang="it-IT"/>
              <a:t>. Per i genitori che devono ancora scegliere la scuola è a disposizione la nuova App del portale ‘</a:t>
            </a:r>
            <a:r>
              <a:rPr lang="it-IT" b="1"/>
              <a:t>Scuola in Chiaro</a:t>
            </a:r>
            <a:r>
              <a:rPr lang="it-IT"/>
              <a:t>’ che permette di accedere con maggiore facilità alle principali informazioni sugli istituti.</a:t>
            </a:r>
            <a:endParaRPr/>
          </a:p>
          <a:p>
            <a:pPr marL="342900" lvl="0" indent="-342900" algn="just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La domanda di iscrizione a scuola può essere inviata dopo aver effettuato la preventiva registrazione al portale dedicato (</a:t>
            </a:r>
            <a:r>
              <a:rPr lang="it-IT" u="sng">
                <a:solidFill>
                  <a:schemeClr val="hlink"/>
                </a:solidFill>
                <a:hlinkClick r:id="rId3"/>
              </a:rPr>
              <a:t>www.iscrizioni.istruzione.it</a:t>
            </a:r>
            <a:r>
              <a:rPr lang="it-IT"/>
              <a:t>). La procedura di registrazione è disponibile già dallo scorso 19 dicembre. </a:t>
            </a:r>
            <a:endParaRPr/>
          </a:p>
          <a:p>
            <a:pPr marL="342900" lvl="0" indent="-342900" algn="just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All’interno del portale i genitori hanno a disposizione delle guide e dei video tutorial di supporto. Le famiglie che hanno necessità per effettuare la procedura web possono anche </a:t>
            </a:r>
            <a:r>
              <a:rPr lang="it-IT" b="1"/>
              <a:t>rivolgersi alle segreterie degli istituti scolastici</a:t>
            </a:r>
            <a:r>
              <a:rPr lang="it-IT"/>
              <a:t>. Il sistema di </a:t>
            </a:r>
            <a:r>
              <a:rPr lang="it-IT" i="1"/>
              <a:t>Iscrizioni online</a:t>
            </a:r>
            <a:r>
              <a:rPr lang="it-IT"/>
              <a:t> avvisa in tempo reale, tramite posta elettronica, dell'avvenuta registrazione o delle variazioni di stato della domanda.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8"/>
          <p:cNvSpPr txBox="1">
            <a:spLocks noGrp="1"/>
          </p:cNvSpPr>
          <p:nvPr>
            <p:ph type="body" idx="1"/>
          </p:nvPr>
        </p:nvSpPr>
        <p:spPr>
          <a:xfrm>
            <a:off x="2589212" y="737419"/>
            <a:ext cx="8915400" cy="553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3200" b="1">
              <a:solidFill>
                <a:srgbClr val="8399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>
                <a:solidFill>
                  <a:srgbClr val="FF0000"/>
                </a:solidFill>
              </a:rPr>
              <a:t>SOLO IN CASI ECCEZIONALI</a:t>
            </a:r>
            <a:endParaRPr sz="3200" b="1">
              <a:solidFill>
                <a:srgbClr val="FF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>
                <a:solidFill>
                  <a:srgbClr val="839943"/>
                </a:solidFill>
              </a:rPr>
              <a:t>PER COLORO CHE AVESSERO DIFFICOLTA’</a:t>
            </a:r>
            <a:endParaRPr sz="3200" b="1">
              <a:solidFill>
                <a:srgbClr val="8399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>
                <a:solidFill>
                  <a:srgbClr val="839943"/>
                </a:solidFill>
              </a:rPr>
              <a:t>AD EFFETTUARE L’ISCRIZIONE ON LINE</a:t>
            </a:r>
            <a:endParaRPr sz="3200" b="1">
              <a:solidFill>
                <a:srgbClr val="8399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3200" b="1">
              <a:solidFill>
                <a:srgbClr val="8399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3200" b="1">
              <a:solidFill>
                <a:srgbClr val="8399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it-IT" sz="3200" b="1">
                <a:solidFill>
                  <a:srgbClr val="839943"/>
                </a:solidFill>
              </a:rPr>
              <a:t>CONTATTARE L’UFFICIO DI SEGRETERIA AL NUMERO TEL 0522 672201/91</a:t>
            </a:r>
            <a:endParaRPr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rPr lang="it-IT" sz="3200" b="1" u="sng">
                <a:solidFill>
                  <a:srgbClr val="839943"/>
                </a:solidFill>
              </a:rPr>
              <a:t>Sig.ra Emanuela Ciacciarelli</a:t>
            </a:r>
            <a:endParaRPr sz="3200" b="1" u="sng">
              <a:solidFill>
                <a:srgbClr val="839943"/>
              </a:solidFill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endParaRPr sz="3200"/>
          </a:p>
          <a:p>
            <a:pPr marL="34290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b="1"/>
          </a:p>
          <a:p>
            <a:pPr marL="34290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it-IT"/>
              <a:t>12 Gennaio 2021</a:t>
            </a:r>
            <a:endParaRPr/>
          </a:p>
        </p:txBody>
      </p:sp>
      <p:sp>
        <p:nvSpPr>
          <p:cNvPr id="172" name="Google Shape;172;p2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720"/>
              <a:buNone/>
            </a:pPr>
            <a:endParaRPr sz="3720" b="1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720"/>
              <a:buNone/>
            </a:pPr>
            <a:r>
              <a:rPr lang="it-IT" sz="3720" b="1"/>
              <a:t>Incontro di continuità/orientamento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720"/>
              <a:buNone/>
            </a:pPr>
            <a:endParaRPr sz="3720" b="1"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720"/>
              <a:buNone/>
            </a:pPr>
            <a:r>
              <a:rPr lang="it-IT" sz="3720" b="1"/>
              <a:t>Genitori Scuola secondaria 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720"/>
              <a:buNone/>
            </a:pPr>
            <a:r>
              <a:rPr lang="it-IT" sz="3720" b="1"/>
              <a:t>di I grado</a:t>
            </a:r>
            <a:endParaRPr/>
          </a:p>
          <a:p>
            <a:pPr marL="0" lvl="0" indent="0" algn="ctr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720"/>
              <a:buNone/>
            </a:pPr>
            <a:r>
              <a:rPr lang="it-IT" sz="3720" b="1"/>
              <a:t>-REMM83001V-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0"/>
          <p:cNvSpPr txBox="1">
            <a:spLocks noGrp="1"/>
          </p:cNvSpPr>
          <p:nvPr>
            <p:ph type="body" idx="1"/>
          </p:nvPr>
        </p:nvSpPr>
        <p:spPr>
          <a:xfrm>
            <a:off x="2589212" y="511277"/>
            <a:ext cx="8915400" cy="53999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SzPts val="3200"/>
              <a:buNone/>
            </a:pPr>
            <a:endParaRPr sz="3200" b="1" dirty="0"/>
          </a:p>
          <a:p>
            <a:pPr marL="342900" lvl="0" indent="-139700" algn="l" rtl="0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endParaRPr sz="3200" b="1" dirty="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3200"/>
              <a:buChar char="🠶"/>
            </a:pPr>
            <a:r>
              <a:rPr lang="it-IT" sz="3200" b="1" dirty="0"/>
              <a:t>Il link al portale</a:t>
            </a:r>
            <a:r>
              <a:rPr lang="it-IT" sz="3200" dirty="0"/>
              <a:t>:</a:t>
            </a:r>
            <a:br>
              <a:rPr lang="it-IT" sz="3200" dirty="0"/>
            </a:br>
            <a:r>
              <a:rPr lang="it-IT" sz="3200" u="sng" dirty="0">
                <a:solidFill>
                  <a:schemeClr val="hlink"/>
                </a:solidFill>
                <a:hlinkClick r:id="rId3"/>
              </a:rPr>
              <a:t>https://www.istruzione.it/iscrizionionline/</a:t>
            </a:r>
            <a:endParaRPr sz="3200" dirty="0"/>
          </a:p>
          <a:p>
            <a:pPr marL="342900" lvl="0" indent="-139700" algn="l" rtl="0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endParaRPr sz="3200" b="1" dirty="0"/>
          </a:p>
          <a:p>
            <a:pPr marL="342900" lvl="0" indent="-139700" algn="l" rtl="0">
              <a:spcBef>
                <a:spcPts val="1000"/>
              </a:spcBef>
              <a:spcAft>
                <a:spcPts val="0"/>
              </a:spcAft>
              <a:buSzPts val="3200"/>
              <a:buNone/>
            </a:pPr>
            <a:endParaRPr sz="3200" b="1" dirty="0"/>
          </a:p>
          <a:p>
            <a:pPr marL="342900" lvl="0">
              <a:buSzPts val="3200"/>
            </a:pPr>
            <a:r>
              <a:rPr lang="it-IT" sz="3200" b="1" dirty="0"/>
              <a:t>La circolare ministeriale n. </a:t>
            </a:r>
            <a:r>
              <a:rPr lang="it-IT" sz="3200" b="1" dirty="0" smtClean="0"/>
              <a:t>20651 </a:t>
            </a:r>
            <a:r>
              <a:rPr lang="it-IT" sz="3200" b="1"/>
              <a:t>del </a:t>
            </a:r>
            <a:r>
              <a:rPr lang="it-IT" sz="3200" b="1" smtClean="0"/>
              <a:t>12/11/2020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u="sng" dirty="0">
                <a:solidFill>
                  <a:schemeClr val="hlink"/>
                </a:solidFill>
              </a:rPr>
              <a:t>miur.gov.it/web/guest/-/circolare-n-20651-del-12-novembre-2020</a:t>
            </a:r>
            <a:endParaRPr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1"/>
          <p:cNvSpPr txBox="1">
            <a:spLocks noGrp="1"/>
          </p:cNvSpPr>
          <p:nvPr>
            <p:ph type="body" idx="1"/>
          </p:nvPr>
        </p:nvSpPr>
        <p:spPr>
          <a:xfrm>
            <a:off x="1207400" y="1062500"/>
            <a:ext cx="10431900" cy="552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/>
              <a:t> </a:t>
            </a:r>
            <a:endParaRPr/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 sz="2400"/>
              <a:t>Per l’iscrizione alla </a:t>
            </a:r>
            <a:r>
              <a:rPr lang="it-IT" sz="2400" b="1"/>
              <a:t>Scuola secondaria di primo grado </a:t>
            </a:r>
            <a:r>
              <a:rPr lang="it-IT" sz="2400"/>
              <a:t>del Comune vengono primariamente prese in considerazione le domande dei residenti/domiciliati nel comune (anche in corso di trasferimento, purché debitamente documentato).</a:t>
            </a:r>
            <a:endParaRPr sz="2400"/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 sz="2400"/>
              <a:t> Qualora restino posti disponibili, le domande di non residenti/domiciliati saranno considerate secondo i seguenti criteri:</a:t>
            </a:r>
            <a:endParaRPr sz="2400"/>
          </a:p>
          <a:p>
            <a:pPr marL="342900" lvl="0" indent="-381000" algn="just" rtl="0"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/>
              <a:t>Altri figli nella scuola richiesta</a:t>
            </a:r>
            <a:endParaRPr sz="2400"/>
          </a:p>
          <a:p>
            <a:pPr marL="342900" lvl="0" indent="-381000" algn="just" rtl="0"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/>
              <a:t>Alunno (o familiare di primo grado) portatore di handicap certificato </a:t>
            </a:r>
            <a:endParaRPr sz="2400"/>
          </a:p>
          <a:p>
            <a:pPr marL="342900" lvl="0" indent="-381000" algn="just" rtl="0"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/>
              <a:t>Segnalazione del servizio sociale competente</a:t>
            </a:r>
            <a:endParaRPr sz="2400"/>
          </a:p>
          <a:p>
            <a:pPr marL="342900" lvl="0" indent="-381000" algn="just" rtl="0"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/>
              <a:t>Genitore che lavora nel Comune di S. Ilario d’Enza. Nonni che risiedono nel Comune di S. Ilario d’Enza</a:t>
            </a:r>
            <a:endParaRPr sz="24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342900" lvl="0" indent="-22860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284" name="Google Shape;284;p21"/>
          <p:cNvSpPr txBox="1">
            <a:spLocks noGrp="1"/>
          </p:cNvSpPr>
          <p:nvPr>
            <p:ph type="title"/>
          </p:nvPr>
        </p:nvSpPr>
        <p:spPr>
          <a:xfrm>
            <a:off x="2399225" y="254896"/>
            <a:ext cx="8912100" cy="8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Criteri di precedenza (da rivedere)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2"/>
          <p:cNvSpPr txBox="1">
            <a:spLocks noGrp="1"/>
          </p:cNvSpPr>
          <p:nvPr>
            <p:ph type="body" idx="1"/>
          </p:nvPr>
        </p:nvSpPr>
        <p:spPr>
          <a:xfrm>
            <a:off x="2589212" y="1057523"/>
            <a:ext cx="8915400" cy="4853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5400"/>
              <a:buNone/>
            </a:pPr>
            <a:endParaRPr sz="54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5400"/>
              <a:buNone/>
            </a:pPr>
            <a:r>
              <a:rPr lang="it-IT" sz="5400"/>
              <a:t>GRAZIE</a:t>
            </a:r>
            <a:endParaRPr sz="5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</a:pPr>
            <a:r>
              <a:rPr lang="it-IT"/>
              <a:t>Programma dell’incontro</a:t>
            </a:r>
            <a:endParaRPr/>
          </a:p>
        </p:txBody>
      </p:sp>
      <p:sp>
        <p:nvSpPr>
          <p:cNvPr id="178" name="Google Shape;178;p3"/>
          <p:cNvSpPr txBox="1">
            <a:spLocks noGrp="1"/>
          </p:cNvSpPr>
          <p:nvPr>
            <p:ph type="body" idx="1"/>
          </p:nvPr>
        </p:nvSpPr>
        <p:spPr>
          <a:xfrm>
            <a:off x="2589200" y="1327352"/>
            <a:ext cx="8915400" cy="292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it-IT"/>
              <a:t>	</a:t>
            </a:r>
            <a:endParaRPr/>
          </a:p>
          <a:p>
            <a:pPr marL="742950" lvl="1" indent="-374650" algn="l" rtl="0">
              <a:spcBef>
                <a:spcPts val="1000"/>
              </a:spcBef>
              <a:spcAft>
                <a:spcPts val="0"/>
              </a:spcAft>
              <a:buSzPts val="3000"/>
              <a:buChar char="🠶"/>
            </a:pPr>
            <a:r>
              <a:rPr lang="it-IT" sz="3000" b="1" u="sng">
                <a:solidFill>
                  <a:schemeClr val="accent1"/>
                </a:solidFill>
              </a:rPr>
              <a:t>Presiede il Dirigente scolastico, Prof.ssa Savino Raffaella A. L.</a:t>
            </a:r>
            <a:endParaRPr sz="3000"/>
          </a:p>
          <a:p>
            <a:pPr marL="742950" lvl="1" indent="-361950" algn="l" rtl="0">
              <a:spcBef>
                <a:spcPts val="1000"/>
              </a:spcBef>
              <a:spcAft>
                <a:spcPts val="0"/>
              </a:spcAft>
              <a:buSzPts val="3000"/>
              <a:buChar char="🠶"/>
            </a:pPr>
            <a:r>
              <a:rPr lang="it-IT" sz="3000" b="1" u="sng">
                <a:solidFill>
                  <a:schemeClr val="accent1"/>
                </a:solidFill>
              </a:rPr>
              <a:t>con Referente Scuola secondaria di primo grado, Prof.ssa Veronica Gelosini</a:t>
            </a:r>
            <a:endParaRPr sz="3000"/>
          </a:p>
          <a:p>
            <a:pPr marL="914400" lvl="2" indent="0" algn="l" rtl="0"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4800"/>
              <a:buFont typeface="Century Gothic"/>
              <a:buNone/>
            </a:pPr>
            <a:r>
              <a:rPr lang="it-IT" sz="4800" b="1">
                <a:solidFill>
                  <a:srgbClr val="B6C882"/>
                </a:solidFill>
              </a:rPr>
              <a:t>Presentazione della Scuola</a:t>
            </a:r>
            <a:endParaRPr/>
          </a:p>
        </p:txBody>
      </p:sp>
      <p:sp>
        <p:nvSpPr>
          <p:cNvPr id="184" name="Google Shape;184;p4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it-IT" sz="4400" b="1">
                <a:solidFill>
                  <a:schemeClr val="accent2"/>
                </a:solidFill>
              </a:rPr>
              <a:t>PTOF</a:t>
            </a:r>
            <a:endParaRPr sz="4400">
              <a:solidFill>
                <a:schemeClr val="accent2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Char char="🠶"/>
            </a:pPr>
            <a:r>
              <a:rPr lang="it-IT" sz="4400"/>
              <a:t>1. La Scuola e il suo contesto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Char char="🠶"/>
            </a:pPr>
            <a:r>
              <a:rPr lang="it-IT" sz="4400"/>
              <a:t>2. Le scelte strategiche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Char char="🠶"/>
            </a:pPr>
            <a:r>
              <a:rPr lang="it-IT" sz="4400"/>
              <a:t>3. L’offerta formativa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400"/>
              <a:buChar char="🠶"/>
            </a:pPr>
            <a:r>
              <a:rPr lang="it-IT" sz="4400"/>
              <a:t>4. Organizzazione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5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1. La scuola e il suo contesto</a:t>
            </a:r>
            <a:endParaRPr b="1"/>
          </a:p>
        </p:txBody>
      </p:sp>
      <p:sp>
        <p:nvSpPr>
          <p:cNvPr id="190" name="Google Shape;190;p5"/>
          <p:cNvSpPr txBox="1">
            <a:spLocks noGrp="1"/>
          </p:cNvSpPr>
          <p:nvPr>
            <p:ph type="body" idx="1"/>
          </p:nvPr>
        </p:nvSpPr>
        <p:spPr>
          <a:xfrm>
            <a:off x="2589213" y="2133600"/>
            <a:ext cx="8915400" cy="4100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Char char="🠶"/>
            </a:pPr>
            <a:r>
              <a:rPr lang="it-IT" sz="2500"/>
              <a:t>ALUNNI: 298</a:t>
            </a:r>
            <a:endParaRPr sz="2500"/>
          </a:p>
          <a:p>
            <a:pPr marL="342900" lvl="0" indent="-18415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None/>
            </a:pPr>
            <a:endParaRPr sz="25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Char char="🠶"/>
            </a:pPr>
            <a:r>
              <a:rPr lang="it-IT" sz="2500"/>
              <a:t>CLASSI: 14</a:t>
            </a:r>
            <a:endParaRPr/>
          </a:p>
          <a:p>
            <a:pPr marL="342900" lvl="0" indent="-18415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None/>
            </a:pPr>
            <a:endParaRPr sz="25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Char char="🠶"/>
            </a:pPr>
            <a:r>
              <a:rPr lang="it-IT" sz="2500"/>
              <a:t>CORSI: A-B-C-D-E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None/>
            </a:pPr>
            <a:endParaRPr sz="25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Char char="🠶"/>
            </a:pPr>
            <a:r>
              <a:rPr lang="it-IT" sz="2500"/>
              <a:t>DOCENTI: 40</a:t>
            </a:r>
            <a:endParaRPr sz="25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None/>
            </a:pPr>
            <a:endParaRPr sz="25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Char char="🠶"/>
            </a:pPr>
            <a:r>
              <a:rPr lang="it-IT" sz="2500"/>
              <a:t>PERSONALE ATA: 10</a:t>
            </a:r>
            <a:endParaRPr sz="2500"/>
          </a:p>
          <a:p>
            <a:pPr marL="342900" lvl="0" indent="-18415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00"/>
              <a:buNone/>
            </a:pP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"/>
          <p:cNvSpPr txBox="1">
            <a:spLocks noGrp="1"/>
          </p:cNvSpPr>
          <p:nvPr>
            <p:ph type="body" idx="1"/>
          </p:nvPr>
        </p:nvSpPr>
        <p:spPr>
          <a:xfrm>
            <a:off x="2589212" y="2133600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4000"/>
              <a:buChar char="🠶"/>
            </a:pPr>
            <a:r>
              <a:rPr lang="it-IT" sz="4000"/>
              <a:t>NUMERO AULE: 24</a:t>
            </a:r>
            <a:endParaRPr sz="4000"/>
          </a:p>
          <a:p>
            <a:pPr marL="342900" lvl="0" indent="-88900" algn="l" rtl="0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endParaRPr sz="400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4000"/>
              <a:buChar char="🠶"/>
            </a:pPr>
            <a:r>
              <a:rPr lang="it-IT" sz="4000"/>
              <a:t>PALESTRA: 1</a:t>
            </a:r>
            <a:endParaRPr/>
          </a:p>
          <a:p>
            <a:pPr marL="342900" lvl="0" indent="-88900" algn="l" rtl="0">
              <a:spcBef>
                <a:spcPts val="1000"/>
              </a:spcBef>
              <a:spcAft>
                <a:spcPts val="0"/>
              </a:spcAft>
              <a:buSzPts val="4000"/>
              <a:buNone/>
            </a:pPr>
            <a:endParaRPr sz="4000"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4000"/>
              <a:buChar char="🠶"/>
            </a:pPr>
            <a:r>
              <a:rPr lang="it-IT" sz="4000"/>
              <a:t>AULA MAGNA: 1</a:t>
            </a:r>
            <a:endParaRPr sz="4000"/>
          </a:p>
        </p:txBody>
      </p:sp>
      <p:sp>
        <p:nvSpPr>
          <p:cNvPr id="196" name="Google Shape;196;p6"/>
          <p:cNvSpPr txBox="1"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1. La scuola e il suo contesto</a:t>
            </a:r>
            <a:endParaRPr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"/>
          <p:cNvSpPr txBox="1">
            <a:spLocks noGrp="1"/>
          </p:cNvSpPr>
          <p:nvPr>
            <p:ph type="body" idx="1"/>
          </p:nvPr>
        </p:nvSpPr>
        <p:spPr>
          <a:xfrm>
            <a:off x="2297927" y="1399431"/>
            <a:ext cx="9206685" cy="5109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100"/>
              <a:buChar char="🠶"/>
            </a:pPr>
            <a:r>
              <a:rPr lang="it-IT" sz="3100"/>
              <a:t>LABORATORI: 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790"/>
              <a:buChar char="🠶"/>
            </a:pPr>
            <a:r>
              <a:rPr lang="it-IT" sz="2790"/>
              <a:t>1 di arte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790"/>
              <a:buChar char="🠶"/>
            </a:pPr>
            <a:r>
              <a:rPr lang="it-IT" sz="2790"/>
              <a:t>1 di scienze</a:t>
            </a:r>
            <a:endParaRPr/>
          </a:p>
          <a:p>
            <a:pPr marL="1143000" lvl="2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790"/>
              <a:buChar char="🠶"/>
            </a:pPr>
            <a:r>
              <a:rPr lang="it-IT" sz="2790"/>
              <a:t>1 di informatica</a:t>
            </a:r>
            <a:endParaRPr sz="2790"/>
          </a:p>
          <a:p>
            <a:pPr marL="1143000" lvl="2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790"/>
              <a:buChar char="🠶"/>
            </a:pPr>
            <a:r>
              <a:rPr lang="it-IT" sz="2790"/>
              <a:t>1 di musica</a:t>
            </a:r>
            <a:endParaRPr sz="31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100"/>
              <a:buChar char="🠶"/>
            </a:pPr>
            <a:r>
              <a:rPr lang="it-IT" sz="3100"/>
              <a:t>LIM: 16</a:t>
            </a:r>
            <a:endParaRPr sz="31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100"/>
              <a:buNone/>
            </a:pPr>
            <a:endParaRPr sz="31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100"/>
              <a:buChar char="🠶"/>
            </a:pPr>
            <a:r>
              <a:rPr lang="it-IT" sz="3100"/>
              <a:t>PC: 22 + 12 nel Lab. di informatica</a:t>
            </a:r>
            <a:endParaRPr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100"/>
              <a:buNone/>
            </a:pPr>
            <a:endParaRPr sz="3100"/>
          </a:p>
          <a:p>
            <a:pPr marL="342900" lvl="0" indent="-3429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100"/>
              <a:buChar char="🠶"/>
            </a:pPr>
            <a:r>
              <a:rPr lang="it-IT" sz="3100"/>
              <a:t>Carrello portatile (29 tablet)</a:t>
            </a:r>
            <a:endParaRPr sz="31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100"/>
              <a:buNone/>
            </a:pPr>
            <a:endParaRPr sz="310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3100"/>
              <a:buNone/>
            </a:pPr>
            <a:endParaRPr sz="3100"/>
          </a:p>
        </p:txBody>
      </p:sp>
      <p:sp>
        <p:nvSpPr>
          <p:cNvPr id="202" name="Google Shape;202;p7"/>
          <p:cNvSpPr txBox="1"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600"/>
              <a:buFont typeface="Century Gothic"/>
              <a:buNone/>
            </a:pPr>
            <a:r>
              <a:rPr lang="it-IT" b="1">
                <a:solidFill>
                  <a:srgbClr val="B6C882"/>
                </a:solidFill>
              </a:rPr>
              <a:t>1. La scuola e il suo contesto</a:t>
            </a:r>
            <a:endParaRPr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"/>
          <p:cNvSpPr txBox="1">
            <a:spLocks noGrp="1"/>
          </p:cNvSpPr>
          <p:nvPr>
            <p:ph type="title"/>
          </p:nvPr>
        </p:nvSpPr>
        <p:spPr>
          <a:xfrm>
            <a:off x="2592925" y="624110"/>
            <a:ext cx="8911687" cy="1676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959"/>
              <a:buFont typeface="Century Gothic"/>
              <a:buNone/>
            </a:pPr>
            <a:r>
              <a:rPr lang="it-IT" sz="3959" b="1">
                <a:solidFill>
                  <a:srgbClr val="B6C882"/>
                </a:solidFill>
              </a:rPr>
              <a:t>2. Le scelte strategiche</a:t>
            </a:r>
            <a:r>
              <a:rPr lang="it-IT" sz="3240"/>
              <a:t/>
            </a:r>
            <a:br>
              <a:rPr lang="it-IT" sz="3240"/>
            </a:br>
            <a:r>
              <a:rPr lang="it-IT" sz="3240"/>
              <a:t>(Rapporto di auto-valutazione e </a:t>
            </a:r>
            <a:br>
              <a:rPr lang="it-IT" sz="3240"/>
            </a:br>
            <a:r>
              <a:rPr lang="it-IT" sz="3240"/>
              <a:t>Piano di miglioramento)</a:t>
            </a:r>
            <a:endParaRPr/>
          </a:p>
        </p:txBody>
      </p:sp>
      <p:sp>
        <p:nvSpPr>
          <p:cNvPr id="208" name="Google Shape;208;p8"/>
          <p:cNvSpPr txBox="1">
            <a:spLocks noGrp="1"/>
          </p:cNvSpPr>
          <p:nvPr>
            <p:ph type="body" idx="1"/>
          </p:nvPr>
        </p:nvSpPr>
        <p:spPr>
          <a:xfrm>
            <a:off x="2589212" y="2448232"/>
            <a:ext cx="8915400" cy="346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190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/>
          </a:p>
          <a:p>
            <a:pPr marL="342900" lvl="0" indent="-1905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/>
              <a:t>Progressione graduale di conoscenze, abilità e competenze</a:t>
            </a:r>
            <a:endParaRPr/>
          </a:p>
          <a:p>
            <a:pPr marL="1143000" lvl="2" indent="-88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/>
          </a:p>
          <a:p>
            <a:pPr marL="1143000" lvl="2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Char char="🠶"/>
            </a:pPr>
            <a:r>
              <a:rPr lang="it-IT" sz="2200"/>
              <a:t>SAPERE</a:t>
            </a:r>
            <a:endParaRPr/>
          </a:p>
          <a:p>
            <a:pPr marL="2057400" lvl="4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/>
              <a:t>SAPER FARE</a:t>
            </a:r>
            <a:endParaRPr/>
          </a:p>
          <a:p>
            <a:pPr marL="2971800" lvl="6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/>
              <a:t>SAPER ESSERE</a:t>
            </a:r>
            <a:endParaRPr/>
          </a:p>
          <a:p>
            <a:pPr marL="2286000" lvl="5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"/>
          <p:cNvSpPr txBox="1">
            <a:spLocks noGrp="1"/>
          </p:cNvSpPr>
          <p:nvPr>
            <p:ph type="body" idx="1"/>
          </p:nvPr>
        </p:nvSpPr>
        <p:spPr>
          <a:xfrm>
            <a:off x="1424725" y="1872450"/>
            <a:ext cx="10383600" cy="44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b="1" u="sng">
              <a:solidFill>
                <a:schemeClr val="accent1"/>
              </a:solidFill>
            </a:endParaRPr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it-IT" b="1" u="sng">
                <a:solidFill>
                  <a:schemeClr val="accent1"/>
                </a:solidFill>
              </a:rPr>
              <a:t>PRIORITA’ E TRAGUARDI</a:t>
            </a:r>
            <a:endParaRPr/>
          </a:p>
          <a:p>
            <a:pPr marL="3429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Risultati scolastici:</a:t>
            </a:r>
            <a:endParaRPr sz="2400" b="1"/>
          </a:p>
          <a:p>
            <a:pPr marL="630000" lvl="1" indent="-282575" algn="l" rtl="0"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/>
              <a:t>miglioramento distribuzione studenti per fascia di voto Esame di Stato</a:t>
            </a:r>
            <a:endParaRPr/>
          </a:p>
          <a:p>
            <a:pPr marL="342900" lvl="0" indent="-330200" algn="l" rtl="0"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/>
              <a:t>Risultati nelle prove standardizzate nazionali:</a:t>
            </a:r>
            <a:endParaRPr/>
          </a:p>
          <a:p>
            <a:pPr marL="630000" lvl="1" indent="-282575" algn="l" rtl="0">
              <a:spcBef>
                <a:spcPts val="1000"/>
              </a:spcBef>
              <a:spcAft>
                <a:spcPts val="0"/>
              </a:spcAft>
              <a:buSzPts val="1600"/>
              <a:buChar char="🠶"/>
            </a:pPr>
            <a:r>
              <a:rPr lang="it-IT"/>
              <a:t>riduzione eterogeneità risultati tra classi parallele</a:t>
            </a:r>
            <a:endParaRPr/>
          </a:p>
          <a:p>
            <a:pPr marL="3429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🠶"/>
            </a:pPr>
            <a:r>
              <a:rPr lang="it-IT" sz="2400" b="1"/>
              <a:t>Curricolo:</a:t>
            </a:r>
            <a:endParaRPr sz="2400" b="1"/>
          </a:p>
          <a:p>
            <a:pPr marL="342900" lvl="0" indent="-7199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 integrare il curricolo verticale d’Istituto con un curricolo digitale</a:t>
            </a: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Competenze chiave europee:</a:t>
            </a:r>
            <a:endParaRPr/>
          </a:p>
          <a:p>
            <a:pPr marL="540000" lvl="0" indent="-204299" algn="l" rtl="0">
              <a:spcBef>
                <a:spcPts val="1000"/>
              </a:spcBef>
              <a:spcAft>
                <a:spcPts val="0"/>
              </a:spcAft>
              <a:buSzPts val="1800"/>
              <a:buChar char="🠶"/>
            </a:pPr>
            <a:r>
              <a:rPr lang="it-IT"/>
              <a:t>potenziare l’uso delle tecnologie e software nella didattica per supportare nuovi modi di insegnare, di apprendere, valutare, confrontarsi e condividere</a:t>
            </a:r>
            <a:endParaRPr/>
          </a:p>
          <a:p>
            <a:pPr marL="3429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74295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457200" lvl="1" indent="0" algn="l" rtl="0">
              <a:spcBef>
                <a:spcPts val="1000"/>
              </a:spcBef>
              <a:spcAft>
                <a:spcPts val="0"/>
              </a:spcAft>
              <a:buSzPts val="1600"/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214" name="Google Shape;214;p9"/>
          <p:cNvSpPr txBox="1">
            <a:spLocks noGrp="1"/>
          </p:cNvSpPr>
          <p:nvPr>
            <p:ph type="title"/>
          </p:nvPr>
        </p:nvSpPr>
        <p:spPr>
          <a:xfrm>
            <a:off x="2483288" y="12"/>
            <a:ext cx="8912100" cy="21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B6C882"/>
              </a:buClr>
              <a:buSzPts val="3959"/>
              <a:buFont typeface="Century Gothic"/>
              <a:buNone/>
            </a:pPr>
            <a:r>
              <a:rPr lang="it-IT" sz="3959" b="1">
                <a:solidFill>
                  <a:srgbClr val="B6C882"/>
                </a:solidFill>
              </a:rPr>
              <a:t>2. Le scelte strategiche</a:t>
            </a:r>
            <a:r>
              <a:rPr lang="it-IT" sz="3240"/>
              <a:t/>
            </a:r>
            <a:br>
              <a:rPr lang="it-IT" sz="3240"/>
            </a:br>
            <a:r>
              <a:rPr lang="it-IT" sz="3240"/>
              <a:t>- Rapporto di auto-valutazione</a:t>
            </a:r>
            <a:br>
              <a:rPr lang="it-IT" sz="3240"/>
            </a:br>
            <a:r>
              <a:rPr lang="it-IT" sz="3240"/>
              <a:t>- Piano di miglioramento</a:t>
            </a:r>
            <a:br>
              <a:rPr lang="it-IT" sz="3240"/>
            </a:br>
            <a:r>
              <a:rPr lang="it-IT" sz="3240"/>
              <a:t>- Rendicontazione sociale</a:t>
            </a:r>
            <a:endParaRPr sz="324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795</Words>
  <Application>Microsoft Office PowerPoint</Application>
  <PresentationFormat>Personalizzato</PresentationFormat>
  <Paragraphs>233</Paragraphs>
  <Slides>22</Slides>
  <Notes>22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Noto Sans Symbols</vt:lpstr>
      <vt:lpstr>Filo</vt:lpstr>
      <vt:lpstr>Istituto scolastico comprensivo</vt:lpstr>
      <vt:lpstr>12 Gennaio 2021</vt:lpstr>
      <vt:lpstr>Programma dell’incontro</vt:lpstr>
      <vt:lpstr>Presentazione della Scuola</vt:lpstr>
      <vt:lpstr>1. La scuola e il suo contesto</vt:lpstr>
      <vt:lpstr>1. La scuola e il suo contesto</vt:lpstr>
      <vt:lpstr>1. La scuola e il suo contesto</vt:lpstr>
      <vt:lpstr>2. Le scelte strategiche (Rapporto di auto-valutazione e  Piano di miglioramento)</vt:lpstr>
      <vt:lpstr>2. Le scelte strategiche - Rapporto di auto-valutazione - Piano di miglioramento - Rendicontazione sociale</vt:lpstr>
      <vt:lpstr>3. Le scelte strategiche </vt:lpstr>
      <vt:lpstr>3. L’offerta formativa </vt:lpstr>
      <vt:lpstr>3. L’offerta formativa</vt:lpstr>
      <vt:lpstr>*3b.Cittadinanza e Costituzione </vt:lpstr>
      <vt:lpstr>3. L’offerta formativa</vt:lpstr>
      <vt:lpstr>Formazione delle classi</vt:lpstr>
      <vt:lpstr>Rapporti scuola/famiglia</vt:lpstr>
      <vt:lpstr>Patto educativo di corresponsabilità  (D.P.R. 235/07)</vt:lpstr>
      <vt:lpstr>Modalità di iscrizione</vt:lpstr>
      <vt:lpstr>Presentazione standard di PowerPoint</vt:lpstr>
      <vt:lpstr>Presentazione standard di PowerPoint</vt:lpstr>
      <vt:lpstr>Criteri di precedenza (da rivedere)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scolastico comprensivo</dc:title>
  <dc:creator>Raffaella</dc:creator>
  <cp:lastModifiedBy>Mariagrazia Braglia</cp:lastModifiedBy>
  <cp:revision>1</cp:revision>
  <dcterms:created xsi:type="dcterms:W3CDTF">2020-01-05T15:10:52Z</dcterms:created>
  <dcterms:modified xsi:type="dcterms:W3CDTF">2021-01-12T10:17:28Z</dcterms:modified>
</cp:coreProperties>
</file>