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bril Fatfac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Ov+Wo3qU8pB98N3re9cCvIxGw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BFE276C-6B7D-41E4-AC24-EB270ADD1EC9}">
  <a:tblStyle styleId="{7BFE276C-6B7D-41E4-AC24-EB270ADD1EC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4305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" name="Google Shape;119;p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6" name="Google Shape;136;p3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1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5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5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5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5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5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5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5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5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5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rizioni.istruzione.i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ruzione.it/iscrizionionlin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0"/>
              <a:buNone/>
            </a:pPr>
            <a:endParaRPr sz="275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875"/>
              <a:buNone/>
            </a:pPr>
            <a:r>
              <a:rPr lang="it-IT" sz="3875" b="1">
                <a:solidFill>
                  <a:srgbClr val="839943"/>
                </a:solidFill>
              </a:rPr>
              <a:t>Istituto comprensivo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875"/>
              <a:buNone/>
            </a:pPr>
            <a:r>
              <a:rPr lang="it-IT" sz="3875" b="1">
                <a:solidFill>
                  <a:srgbClr val="839943"/>
                </a:solidFill>
              </a:rPr>
              <a:t>«Sant’Ilario d’Enza»</a:t>
            </a:r>
            <a:endParaRPr/>
          </a:p>
        </p:txBody>
      </p:sp>
      <p:grpSp>
        <p:nvGrpSpPr>
          <p:cNvPr id="165" name="Google Shape;165;p1"/>
          <p:cNvGrpSpPr/>
          <p:nvPr/>
        </p:nvGrpSpPr>
        <p:grpSpPr>
          <a:xfrm>
            <a:off x="2784321" y="293073"/>
            <a:ext cx="7785101" cy="4546600"/>
            <a:chOff x="724" y="3516"/>
            <a:chExt cx="12260" cy="7160"/>
          </a:xfrm>
        </p:grpSpPr>
        <p:pic>
          <p:nvPicPr>
            <p:cNvPr id="166" name="Google Shape;16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4" y="3516"/>
              <a:ext cx="11680" cy="6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4" y="9716"/>
              <a:ext cx="960" cy="9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2589212" y="550606"/>
            <a:ext cx="8915400" cy="578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7"/>
              <a:buNone/>
            </a:pPr>
            <a:r>
              <a:rPr lang="it-IT" sz="3607" b="1">
                <a:solidFill>
                  <a:srgbClr val="B6C882"/>
                </a:solidFill>
              </a:rPr>
              <a:t>2. Le scelte strategiche</a:t>
            </a:r>
            <a:endParaRPr sz="3607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it-IT" sz="1665" b="1">
                <a:solidFill>
                  <a:schemeClr val="accent1"/>
                </a:solidFill>
              </a:rPr>
              <a:t>PRIORITA’ DELL’ISTITUTO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/>
          </a:p>
          <a:p>
            <a:pPr marL="342900" lvl="0" indent="-3429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it-IT" sz="1665" b="1"/>
              <a:t>Lo sviluppo progressivo delle conoscenze (</a:t>
            </a:r>
            <a:r>
              <a:rPr lang="it-IT" sz="1665" b="1">
                <a:solidFill>
                  <a:schemeClr val="accent1"/>
                </a:solidFill>
              </a:rPr>
              <a:t>SAPERE</a:t>
            </a:r>
            <a:r>
              <a:rPr lang="it-IT" sz="1665" b="1"/>
              <a:t>)</a:t>
            </a:r>
            <a:endParaRPr sz="1665"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dall’alfabetizzazione di base all’acquisizione di conoscenze specifiche nelle varie aree disciplinari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it-IT" sz="1665" b="1"/>
              <a:t>Lo sviluppo delle abilità: (</a:t>
            </a:r>
            <a:r>
              <a:rPr lang="it-IT" sz="1665" b="1">
                <a:solidFill>
                  <a:schemeClr val="accent1"/>
                </a:solidFill>
              </a:rPr>
              <a:t>SAPER FARE</a:t>
            </a:r>
            <a:r>
              <a:rPr lang="it-IT" sz="1665" b="1"/>
              <a:t>)</a:t>
            </a:r>
            <a:endParaRPr sz="1665"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esprimere il proprio pensiero e le proprie idee attraverso diverse forme di comunicazione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conquistare progressivamente capacità logiche, scientifiche, operative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organizzare il lavoro in modo autonomo, assumere incarichi, rispettare tempi e consegne, collaborare nel gruppo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it-IT" sz="1665" b="1"/>
              <a:t>Lo sviluppo delle competenze (</a:t>
            </a:r>
            <a:r>
              <a:rPr lang="it-IT" sz="1665" b="1">
                <a:solidFill>
                  <a:schemeClr val="accent1"/>
                </a:solidFill>
              </a:rPr>
              <a:t>SAPER ESSERE</a:t>
            </a:r>
            <a:r>
              <a:rPr lang="it-IT" sz="1665" b="1"/>
              <a:t>)</a:t>
            </a:r>
            <a:endParaRPr sz="1665"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diventare consapevole delle proprie idee, responsabile delle proprie azioni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maturare una progressiva coscienza di sé e del proprio rapporto con la realtà esterna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accettare e rispettare le regole della convivenza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costruire rapporti interpersonali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95"/>
              <a:buChar char="🠶"/>
            </a:pPr>
            <a:r>
              <a:rPr lang="it-IT" sz="1295"/>
              <a:t>saper accettare, capire e valorizzare la diversità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body" idx="1"/>
          </p:nvPr>
        </p:nvSpPr>
        <p:spPr>
          <a:xfrm>
            <a:off x="2589212" y="471947"/>
            <a:ext cx="8915400" cy="595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chemeClr val="accent1"/>
                </a:solidFill>
              </a:rPr>
              <a:t>MODALITA’ OPERATIVE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000"/>
              <a:buNone/>
            </a:pPr>
            <a:endParaRPr sz="1000"/>
          </a:p>
          <a:p>
            <a:pPr marL="742950" lvl="1" indent="-285750" algn="just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it-IT"/>
              <a:t>Interdisciplinarità</a:t>
            </a:r>
            <a:endParaRPr/>
          </a:p>
          <a:p>
            <a:pPr marL="342900" lvl="0" indent="-273050" algn="just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0" b="1"/>
          </a:p>
          <a:p>
            <a:pPr marL="742950" lvl="1" indent="-285750" algn="just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it-IT"/>
              <a:t>Attività che valorizzino i diversi stili di apprendimento</a:t>
            </a:r>
            <a:endParaRPr sz="9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 </a:t>
            </a:r>
            <a:endParaRPr sz="1100" b="1"/>
          </a:p>
          <a:p>
            <a:pPr marL="742950" lvl="1" indent="-285750" algn="just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it-IT"/>
              <a:t>Potenziamento delle metodologie laboratoriali e dell’apprendimento cooperativo</a:t>
            </a:r>
            <a:endParaRPr sz="9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 </a:t>
            </a:r>
            <a:endParaRPr sz="1100" b="1"/>
          </a:p>
          <a:p>
            <a:pPr marL="742950" lvl="1" indent="-285750" algn="just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it-IT"/>
              <a:t>Attività individualizzate</a:t>
            </a:r>
            <a:endParaRPr sz="9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 </a:t>
            </a:r>
            <a:endParaRPr sz="1100" b="1"/>
          </a:p>
          <a:p>
            <a:pPr marL="742950" lvl="1" indent="-285750" algn="just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it-IT"/>
              <a:t>Didattica inclusiva</a:t>
            </a:r>
            <a:endParaRPr sz="9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  </a:t>
            </a:r>
            <a:endParaRPr sz="2800" b="1"/>
          </a:p>
          <a:p>
            <a:pPr marL="742950" lvl="1" indent="-285750" algn="just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it-IT"/>
              <a:t>Coinvolgimento delle famiglie, inteso come</a:t>
            </a:r>
            <a:r>
              <a:rPr lang="it-IT" sz="900"/>
              <a:t> </a:t>
            </a:r>
            <a:r>
              <a:rPr lang="it-IT"/>
              <a:t>condivisione di obiettivi educativi e partecipazione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959"/>
              <a:buFont typeface="Century Gothic"/>
              <a:buNone/>
            </a:pPr>
            <a:r>
              <a:rPr lang="it-IT" sz="3959" b="1">
                <a:solidFill>
                  <a:srgbClr val="B6C882"/>
                </a:solidFill>
              </a:rPr>
              <a:t>2. Le scelte strategiche</a:t>
            </a:r>
            <a:r>
              <a:rPr lang="it-IT" sz="3240"/>
              <a:t/>
            </a:r>
            <a:br>
              <a:rPr lang="it-IT" sz="3240"/>
            </a:br>
            <a:endParaRPr sz="3240"/>
          </a:p>
        </p:txBody>
      </p:sp>
      <p:sp>
        <p:nvSpPr>
          <p:cNvPr id="236" name="Google Shape;236;p12"/>
          <p:cNvSpPr txBox="1">
            <a:spLocks noGrp="1"/>
          </p:cNvSpPr>
          <p:nvPr>
            <p:ph type="body" idx="1"/>
          </p:nvPr>
        </p:nvSpPr>
        <p:spPr>
          <a:xfrm>
            <a:off x="2589212" y="1415845"/>
            <a:ext cx="8915400" cy="512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u="sng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b="1" u="sng" dirty="0">
                <a:solidFill>
                  <a:schemeClr val="accent1"/>
                </a:solidFill>
              </a:rPr>
              <a:t>OBIETTIVI FORMATIVI NAZIONALI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u="sng" dirty="0">
              <a:solidFill>
                <a:schemeClr val="accen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Valorizzazione/potenziamento COMPETENZE LINGUISTICHE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Potenziamento COMPETENZE MATEMATICO-LOGICHE e SCIENTIFICHE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Potenziamento COMPETENZE MUSICALI, ARTISTICHE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Sviluppo COMPETENZE DI </a:t>
            </a:r>
            <a:r>
              <a:rPr lang="it-IT" b="1" dirty="0">
                <a:solidFill>
                  <a:srgbClr val="FF0000"/>
                </a:solidFill>
              </a:rPr>
              <a:t>CITTADINANZA E COSTITUZIONE</a:t>
            </a:r>
            <a:endParaRPr b="1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Potenziamento DISCIPLINE MOTORIE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Sviluppo COMPETENZE </a:t>
            </a:r>
            <a:r>
              <a:rPr lang="it-IT" b="1" dirty="0">
                <a:solidFill>
                  <a:srgbClr val="FF0000"/>
                </a:solidFill>
              </a:rPr>
              <a:t>DIGITALI</a:t>
            </a:r>
            <a:endParaRPr b="1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Prevenzione DISPERSIONE SCOLASTICA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dirty="0"/>
              <a:t>VALORIZZAZIONE SCUOLA «COMUNITA’ ATTIVA»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13"/>
          <p:cNvGraphicFramePr/>
          <p:nvPr/>
        </p:nvGraphicFramePr>
        <p:xfrm>
          <a:off x="2766193" y="3429000"/>
          <a:ext cx="8915400" cy="2565440"/>
        </p:xfrm>
        <a:graphic>
          <a:graphicData uri="http://schemas.openxmlformats.org/drawingml/2006/table">
            <a:tbl>
              <a:tblPr firstRow="1" bandRow="1">
                <a:noFill/>
                <a:tableStyleId>{7BFE276C-6B7D-41E4-AC24-EB270ADD1EC9}</a:tableStyleId>
              </a:tblPr>
              <a:tblGrid>
                <a:gridCol w="4077050"/>
                <a:gridCol w="2507225"/>
                <a:gridCol w="23311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1° anno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1° biennio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2° biennio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Classe 1^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Classi 2^-3^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Classi 4^-5^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Raccordo con la Scuola dell’Infanzia</a:t>
                      </a:r>
                      <a:endParaRPr/>
                    </a:p>
                  </a:txBody>
                  <a:tcPr marL="91450" marR="91450" marT="45725" marB="45725"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Ambiti disciplinari</a:t>
                      </a:r>
                      <a:endParaRPr/>
                    </a:p>
                  </a:txBody>
                  <a:tcPr marL="91450" marR="91450" marT="45725" marB="45725"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Teso al raggiungimento delle strumentalità di base</a:t>
                      </a:r>
                      <a:endParaRPr/>
                    </a:p>
                  </a:txBody>
                  <a:tcPr marL="91450" marR="91450" marT="45725" marB="45725"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82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240"/>
              <a:buFont typeface="Century Gothic"/>
              <a:buNone/>
            </a:pPr>
            <a:r>
              <a:rPr lang="it-IT" sz="3240" b="1">
                <a:solidFill>
                  <a:srgbClr val="B6C882"/>
                </a:solidFill>
              </a:rPr>
              <a:t>3. L’offerta formativa</a:t>
            </a:r>
            <a:br>
              <a:rPr lang="it-IT" sz="3240" b="1">
                <a:solidFill>
                  <a:srgbClr val="B6C882"/>
                </a:solidFill>
              </a:rPr>
            </a:br>
            <a:r>
              <a:rPr lang="it-IT" sz="3240" b="1">
                <a:solidFill>
                  <a:srgbClr val="B6C882"/>
                </a:solidFill>
              </a:rPr>
              <a:t>della Scuola Primaria</a:t>
            </a:r>
            <a:br>
              <a:rPr lang="it-IT" sz="3240" b="1">
                <a:solidFill>
                  <a:srgbClr val="B6C882"/>
                </a:solidFill>
              </a:rPr>
            </a:br>
            <a:r>
              <a:rPr lang="it-IT" sz="3240" b="1">
                <a:solidFill>
                  <a:srgbClr val="B6C882"/>
                </a:solidFill>
              </a:rPr>
              <a:t>(D.lgs. 59/2004)</a:t>
            </a:r>
            <a:br>
              <a:rPr lang="it-IT" sz="3240" b="1">
                <a:solidFill>
                  <a:srgbClr val="B6C882"/>
                </a:solidFill>
              </a:rPr>
            </a:br>
            <a:endParaRPr sz="324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title"/>
          </p:nvPr>
        </p:nvSpPr>
        <p:spPr>
          <a:xfrm>
            <a:off x="3006300" y="359425"/>
            <a:ext cx="8317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3. L’offerta formativa(D. 254/2012)</a:t>
            </a:r>
            <a:endParaRPr/>
          </a:p>
        </p:txBody>
      </p:sp>
      <p:graphicFrame>
        <p:nvGraphicFramePr>
          <p:cNvPr id="248" name="Google Shape;248;p14"/>
          <p:cNvGraphicFramePr/>
          <p:nvPr/>
        </p:nvGraphicFramePr>
        <p:xfrm>
          <a:off x="4280502" y="1306025"/>
          <a:ext cx="4837475" cy="5176050"/>
        </p:xfrm>
        <a:graphic>
          <a:graphicData uri="http://schemas.openxmlformats.org/drawingml/2006/table">
            <a:tbl>
              <a:tblPr firstRow="1" bandRow="1">
                <a:noFill/>
                <a:tableStyleId>{7BFE276C-6B7D-41E4-AC24-EB270ADD1EC9}</a:tableStyleId>
              </a:tblPr>
              <a:tblGrid>
                <a:gridCol w="4837475"/>
              </a:tblGrid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Italiano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Lingua inglese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Storia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Geografia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Matematica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Scienze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Musica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Arte e immagine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Educazione fisica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6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Tecnologia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600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800"/>
                        <a:t>Religione cattolica/Alternativa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6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Cittadinanza e Costituzione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91" y="1761156"/>
            <a:ext cx="2068718" cy="15688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14"/>
          <p:cNvGrpSpPr/>
          <p:nvPr/>
        </p:nvGrpSpPr>
        <p:grpSpPr>
          <a:xfrm>
            <a:off x="10075299" y="5201190"/>
            <a:ext cx="1743075" cy="1280890"/>
            <a:chOff x="8416" y="298"/>
            <a:chExt cx="5144" cy="4536"/>
          </a:xfrm>
        </p:grpSpPr>
        <p:pic>
          <p:nvPicPr>
            <p:cNvPr id="251" name="Google Shape;251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16" y="298"/>
              <a:ext cx="4892" cy="4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4"/>
            <p:cNvSpPr txBox="1"/>
            <p:nvPr/>
          </p:nvSpPr>
          <p:spPr>
            <a:xfrm>
              <a:off x="13228" y="4435"/>
              <a:ext cx="332" cy="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body" idx="1"/>
          </p:nvPr>
        </p:nvSpPr>
        <p:spPr>
          <a:xfrm>
            <a:off x="925900" y="949375"/>
            <a:ext cx="6447300" cy="5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576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 dirty="0"/>
              <a:t>PROGETTI DI ARRICCHIMENTO CURRICOLARE</a:t>
            </a:r>
            <a:endParaRPr b="1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/>
              <a:t>Libriamoci. Lettura come libertà</a:t>
            </a:r>
            <a:endParaRPr sz="1800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/>
              <a:t>Alfabetizzazione</a:t>
            </a:r>
            <a:endParaRPr sz="1800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/>
              <a:t>No </a:t>
            </a:r>
            <a:r>
              <a:rPr lang="it-IT" sz="1800" dirty="0" err="1"/>
              <a:t>planet</a:t>
            </a:r>
            <a:r>
              <a:rPr lang="it-IT" sz="1800" dirty="0"/>
              <a:t> B</a:t>
            </a:r>
            <a:endParaRPr sz="1800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/>
              <a:t>Esemplari al Munari </a:t>
            </a:r>
            <a:r>
              <a:rPr lang="it-IT" sz="1800" b="1" dirty="0"/>
              <a:t>BLOG DI PLESSO</a:t>
            </a:r>
            <a:endParaRPr sz="1800" b="1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 err="1">
                <a:solidFill>
                  <a:schemeClr val="dk1"/>
                </a:solidFill>
              </a:rPr>
              <a:t>Joy</a:t>
            </a:r>
            <a:r>
              <a:rPr lang="it-IT" sz="1800" dirty="0">
                <a:solidFill>
                  <a:schemeClr val="dk1"/>
                </a:solidFill>
              </a:rPr>
              <a:t> of </a:t>
            </a:r>
            <a:r>
              <a:rPr lang="it-IT" sz="1800" dirty="0" err="1">
                <a:solidFill>
                  <a:schemeClr val="dk1"/>
                </a:solidFill>
              </a:rPr>
              <a:t>Moving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🠶"/>
            </a:pPr>
            <a:r>
              <a:rPr lang="it-IT" sz="1800" dirty="0">
                <a:solidFill>
                  <a:schemeClr val="dk1"/>
                </a:solidFill>
              </a:rPr>
              <a:t>Giovane come te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🠶"/>
            </a:pPr>
            <a:r>
              <a:rPr lang="it-IT" sz="1800" dirty="0">
                <a:solidFill>
                  <a:schemeClr val="dk1"/>
                </a:solidFill>
              </a:rPr>
              <a:t>Prevenzione al bullismo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🠶"/>
            </a:pPr>
            <a:r>
              <a:rPr lang="it-IT" sz="1800" dirty="0">
                <a:solidFill>
                  <a:schemeClr val="dk1"/>
                </a:solidFill>
              </a:rPr>
              <a:t>Impronte digitali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🠶"/>
            </a:pPr>
            <a:r>
              <a:rPr lang="it-IT" sz="1800" dirty="0">
                <a:solidFill>
                  <a:schemeClr val="dk1"/>
                </a:solidFill>
              </a:rPr>
              <a:t>Intercultura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b="1" dirty="0">
                <a:solidFill>
                  <a:schemeClr val="dk1"/>
                </a:solidFill>
              </a:rPr>
              <a:t>PROGETTI EXTRACURRICOLARI</a:t>
            </a:r>
            <a:endParaRPr b="1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🠶"/>
            </a:pPr>
            <a:r>
              <a:rPr lang="it-IT" dirty="0">
                <a:solidFill>
                  <a:schemeClr val="dk1"/>
                </a:solidFill>
              </a:rPr>
              <a:t>Web in rete per genitori</a:t>
            </a:r>
            <a:endParaRPr dirty="0">
              <a:solidFill>
                <a:schemeClr val="dk1"/>
              </a:solidFill>
            </a:endParaRPr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 err="1"/>
              <a:t>Mavarta</a:t>
            </a:r>
            <a:endParaRPr sz="1800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 err="1"/>
              <a:t>Mondogiovani</a:t>
            </a:r>
            <a:endParaRPr sz="1800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🠶"/>
            </a:pPr>
            <a:r>
              <a:rPr lang="it-IT" sz="1800" dirty="0" err="1"/>
              <a:t>Pedibus</a:t>
            </a:r>
            <a:endParaRPr sz="1800" dirty="0"/>
          </a:p>
          <a:p>
            <a:pPr marL="742950" lvl="1" indent="-336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sz="1800" b="1" dirty="0">
                <a:solidFill>
                  <a:srgbClr val="FF0000"/>
                </a:solidFill>
              </a:rPr>
              <a:t>PROLUNGAMENTO TEMPO PIENO FINO ALLE 18,10</a:t>
            </a:r>
            <a:endParaRPr sz="1800" b="1" dirty="0">
              <a:solidFill>
                <a:srgbClr val="FF0000"/>
              </a:solidFill>
            </a:endParaRPr>
          </a:p>
          <a:p>
            <a:pPr marL="742950" lvl="1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endParaRPr sz="1800" dirty="0"/>
          </a:p>
          <a:p>
            <a:pPr marL="742950" lvl="1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endParaRPr sz="1800" dirty="0"/>
          </a:p>
        </p:txBody>
      </p: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2467200" y="173394"/>
            <a:ext cx="8912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3. L’offerta formativa</a:t>
            </a:r>
            <a:endParaRPr/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0977" y="491612"/>
            <a:ext cx="1769745" cy="118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8897" y="2347953"/>
            <a:ext cx="2844575" cy="140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5895" y="4421200"/>
            <a:ext cx="4006113" cy="171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76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Accoglienza</a:t>
            </a: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body" idx="1"/>
          </p:nvPr>
        </p:nvSpPr>
        <p:spPr>
          <a:xfrm>
            <a:off x="2589212" y="1386347"/>
            <a:ext cx="8915400" cy="506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b="1"/>
              <a:t>MESE DI MAGGIO: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I bimbi visitano le ScuoIe con le insegnanti della Scuola dell’ Infanzia ON-LINE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Colloqui tra insegnanti scuole dell’infanzia/scuola primaria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b="1"/>
              <a:t>MESE DI SETTEMBRE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Assemblea di classe, nella settimana precedente l’inizio dell’attività didattica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Colloqui individuali con i genitori nei primi giorni di frequenza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Formazione delle classi</a:t>
            </a:r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body" idx="1"/>
          </p:nvPr>
        </p:nvSpPr>
        <p:spPr>
          <a:xfrm>
            <a:off x="2589212" y="1526650"/>
            <a:ext cx="8915400" cy="48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 u="sng"/>
              <a:t>Cfr. art. 12 del Regolamento di Istituto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I docenti delle classi prime raccolgono informazioni dai docenti delle scuole materne attraverso specifici colloqui.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b="1"/>
              <a:t> 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I docenti predispongono i gruppi classe cercando di costruire gruppi equilibrati che tengano conto anche della provenienza degli alunni e delle indicazioni degli insegnanti delle scuole materne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 b="1"/>
              <a:t>Qualora le classi siano più di una nello stesso Plesso, si adottano libri di testo comuni.</a:t>
            </a:r>
            <a:endParaRPr/>
          </a:p>
          <a:p>
            <a:pPr marL="271463" lvl="0" indent="-271463" algn="l" rtl="0">
              <a:spcBef>
                <a:spcPts val="1000"/>
              </a:spcBef>
              <a:spcAft>
                <a:spcPts val="0"/>
              </a:spcAft>
              <a:buClr>
                <a:srgbClr val="FE8637"/>
              </a:buClr>
              <a:buSzPts val="1260"/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 txBox="1">
            <a:spLocks noGrp="1"/>
          </p:cNvSpPr>
          <p:nvPr>
            <p:ph type="body" idx="1"/>
          </p:nvPr>
        </p:nvSpPr>
        <p:spPr>
          <a:xfrm>
            <a:off x="2589212" y="1518699"/>
            <a:ext cx="8915400" cy="489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Pts val="1425"/>
              <a:buNone/>
            </a:pPr>
            <a:r>
              <a:rPr lang="it-IT" sz="2035" b="1">
                <a:latin typeface="Arial"/>
                <a:ea typeface="Arial"/>
                <a:cs typeface="Arial"/>
                <a:sym typeface="Arial"/>
              </a:rPr>
              <a:t>Partecipazione agli organi collegiali</a:t>
            </a:r>
            <a:endParaRPr/>
          </a:p>
          <a:p>
            <a:pPr marL="638175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1628"/>
              <a:buFont typeface="Noto Sans Symbols"/>
              <a:buChar char="⚫"/>
            </a:pPr>
            <a:r>
              <a:rPr lang="it-IT" sz="2035">
                <a:latin typeface="Arial"/>
                <a:ea typeface="Arial"/>
                <a:cs typeface="Arial"/>
                <a:sym typeface="Arial"/>
              </a:rPr>
              <a:t>Consiglio di Istituto ( si rinnova ogni tre anni)</a:t>
            </a:r>
            <a:endParaRPr/>
          </a:p>
          <a:p>
            <a:pPr marL="638175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1628"/>
              <a:buFont typeface="Noto Sans Symbols"/>
              <a:buChar char="⚫"/>
            </a:pPr>
            <a:r>
              <a:rPr lang="it-IT" sz="2035">
                <a:latin typeface="Arial"/>
                <a:ea typeface="Arial"/>
                <a:cs typeface="Arial"/>
                <a:sym typeface="Arial"/>
              </a:rPr>
              <a:t>2 Assemblea di classe (una in Ottobre per l’elezione di 1 rappresentante di classe), l’altra in Aprile.</a:t>
            </a:r>
            <a:endParaRPr sz="2035">
              <a:latin typeface="Arial"/>
              <a:ea typeface="Arial"/>
              <a:cs typeface="Arial"/>
              <a:sym typeface="Arial"/>
            </a:endParaRPr>
          </a:p>
          <a:p>
            <a:pPr marL="638175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1628"/>
              <a:buFont typeface="Noto Sans Symbols"/>
              <a:buChar char="⚫"/>
            </a:pPr>
            <a:r>
              <a:rPr lang="it-IT" sz="2035">
                <a:latin typeface="Arial"/>
                <a:ea typeface="Arial"/>
                <a:cs typeface="Arial"/>
                <a:sym typeface="Arial"/>
              </a:rPr>
              <a:t>Interclasse Genitori/insegnanti ( si riunisce quattro volte l’anno)</a:t>
            </a:r>
            <a:endParaRPr sz="203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8637"/>
              </a:buClr>
              <a:buSzPts val="1425"/>
              <a:buNone/>
            </a:pPr>
            <a:endParaRPr sz="2035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8637"/>
              </a:buClr>
              <a:buSzPts val="1425"/>
              <a:buNone/>
            </a:pPr>
            <a:r>
              <a:rPr lang="it-IT" sz="2035" b="1">
                <a:latin typeface="Arial"/>
                <a:ea typeface="Arial"/>
                <a:cs typeface="Arial"/>
                <a:sym typeface="Arial"/>
              </a:rPr>
              <a:t>Colloqui individuali</a:t>
            </a:r>
            <a:endParaRPr/>
          </a:p>
          <a:p>
            <a:pPr marL="638175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1628"/>
              <a:buFont typeface="Noto Sans Symbols"/>
              <a:buChar char="⚫"/>
            </a:pPr>
            <a:r>
              <a:rPr lang="it-IT" sz="2035">
                <a:latin typeface="Arial"/>
                <a:ea typeface="Arial"/>
                <a:cs typeface="Arial"/>
                <a:sym typeface="Arial"/>
              </a:rPr>
              <a:t>Ricevimento individuale: all’occorrenza previo appuntamento</a:t>
            </a:r>
            <a:endParaRPr/>
          </a:p>
          <a:p>
            <a:pPr marL="638175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1628"/>
              <a:buFont typeface="Noto Sans Symbols"/>
              <a:buChar char="⚫"/>
            </a:pPr>
            <a:r>
              <a:rPr lang="it-IT" sz="2035">
                <a:latin typeface="Arial"/>
                <a:ea typeface="Arial"/>
                <a:cs typeface="Arial"/>
                <a:sym typeface="Arial"/>
              </a:rPr>
              <a:t>Ricevimenti generali: 1 all’anno</a:t>
            </a:r>
            <a:endParaRPr/>
          </a:p>
          <a:p>
            <a:pPr marL="638175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1628"/>
              <a:buFont typeface="Noto Sans Symbols"/>
              <a:buChar char="⚫"/>
            </a:pPr>
            <a:r>
              <a:rPr lang="it-IT" sz="2035">
                <a:latin typeface="Arial"/>
                <a:ea typeface="Arial"/>
                <a:cs typeface="Arial"/>
                <a:sym typeface="Arial"/>
              </a:rPr>
              <a:t>Consegna schede di valutazione: 2 all’anno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8637"/>
              </a:buClr>
              <a:buSzPts val="1425"/>
              <a:buNone/>
            </a:pPr>
            <a:endParaRPr sz="2035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8637"/>
              </a:buClr>
              <a:buSzPts val="1425"/>
              <a:buNone/>
            </a:pPr>
            <a:r>
              <a:rPr lang="it-IT" sz="2035" b="1">
                <a:latin typeface="Arial"/>
                <a:ea typeface="Arial"/>
                <a:cs typeface="Arial"/>
                <a:sym typeface="Arial"/>
              </a:rPr>
              <a:t>Utilizzo costante del Diario/Registro elettronico</a:t>
            </a:r>
            <a:endParaRPr sz="1665"/>
          </a:p>
        </p:txBody>
      </p:sp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572724" y="623888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Rapporti scuola/famiglia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Modalità di iscrizione</a:t>
            </a:r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1"/>
          </p:nvPr>
        </p:nvSpPr>
        <p:spPr>
          <a:xfrm>
            <a:off x="2589213" y="1533832"/>
            <a:ext cx="8915400" cy="501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/>
              <a:t>Dalle </a:t>
            </a:r>
            <a:r>
              <a:rPr lang="it-IT" b="1"/>
              <a:t>8.00 di lunedì 4 alle 20.00 di lunedì 25 gennaio 2021</a:t>
            </a:r>
            <a:r>
              <a:rPr lang="it-IT"/>
              <a:t> è possibile inoltrare la domanda di iscrizione per gli alunni che devono frequentare le prime classi.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/>
              <a:t>La procedura è sempre via web tramite il </a:t>
            </a:r>
            <a:r>
              <a:rPr lang="it-IT" b="1"/>
              <a:t>portale Iscrizioni online</a:t>
            </a:r>
            <a:r>
              <a:rPr lang="it-IT"/>
              <a:t>. Per i genitori che devono ancora scegliere la scuola è a disposizione la nuova App del portale ‘</a:t>
            </a:r>
            <a:r>
              <a:rPr lang="it-IT" b="1"/>
              <a:t>Scuola in Chiaro</a:t>
            </a:r>
            <a:r>
              <a:rPr lang="it-IT"/>
              <a:t>’ che permette di accedere con maggiore facilità alle principali informazioni sugli istituti.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/>
              <a:t>La domanda di iscrizione a scuola può essere inviata dopo aver effettuato la preventiva registrazione al portale dedicato (</a:t>
            </a:r>
            <a:r>
              <a:rPr lang="it-IT" u="sng">
                <a:solidFill>
                  <a:schemeClr val="hlink"/>
                </a:solidFill>
                <a:hlinkClick r:id="rId3"/>
              </a:rPr>
              <a:t>www.istruzione.it</a:t>
            </a:r>
            <a:r>
              <a:rPr lang="it-IT" u="sng">
                <a:solidFill>
                  <a:srgbClr val="FF0000"/>
                </a:solidFill>
              </a:rPr>
              <a:t>/iscriizionionline</a:t>
            </a:r>
            <a:r>
              <a:rPr lang="it-IT"/>
              <a:t>) La procedura di registrazione è disponibile già dallo scorso 19 dicembre.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/>
              <a:t>All’interno del portale i genitori hanno a disposizione delle guide e dei video tutorial di supporto. Le famiglie che hanno necessità per effettuare la procedura web possono anche </a:t>
            </a:r>
            <a:r>
              <a:rPr lang="it-IT" b="1"/>
              <a:t>rivolgersi alle segreterie degli istituti scolastici</a:t>
            </a:r>
            <a:r>
              <a:rPr lang="it-IT"/>
              <a:t>. Il sistema di </a:t>
            </a:r>
            <a:r>
              <a:rPr lang="it-IT" i="1"/>
              <a:t>Iscrizioni online</a:t>
            </a:r>
            <a:r>
              <a:rPr lang="it-IT"/>
              <a:t> avvisa in tempo reale, tramite posta elettronica, dell'avvenuta registrazione o delle variazioni di stato della domanda.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77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 b="1"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2589212" y="1396181"/>
            <a:ext cx="8915400" cy="50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8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it-IT" sz="7200" b="1">
                <a:solidFill>
                  <a:srgbClr val="38761D"/>
                </a:solidFill>
                <a:latin typeface="Abril Fatface"/>
                <a:ea typeface="Abril Fatface"/>
                <a:cs typeface="Abril Fatface"/>
                <a:sym typeface="Abril Fatface"/>
              </a:rPr>
              <a:t>OPEN DAY</a:t>
            </a:r>
            <a:endParaRPr sz="7200" b="1">
              <a:solidFill>
                <a:srgbClr val="38761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it-IT" sz="4800" b="1">
                <a:solidFill>
                  <a:srgbClr val="6AA84F"/>
                </a:solidFill>
                <a:latin typeface="Abril Fatface"/>
                <a:ea typeface="Abril Fatface"/>
                <a:cs typeface="Abril Fatface"/>
                <a:sym typeface="Abril Fatface"/>
              </a:rPr>
              <a:t>Genitori Scuole Primarie </a:t>
            </a:r>
            <a:endParaRPr>
              <a:solidFill>
                <a:srgbClr val="6AA8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it-IT" sz="3600" b="1">
                <a:solidFill>
                  <a:srgbClr val="6AA84F"/>
                </a:solidFill>
                <a:latin typeface="Abril Fatface"/>
                <a:ea typeface="Abril Fatface"/>
                <a:cs typeface="Abril Fatface"/>
                <a:sym typeface="Abril Fatface"/>
              </a:rPr>
              <a:t>12 Gennaio 2021</a:t>
            </a:r>
            <a:endParaRPr sz="3600" b="1">
              <a:solidFill>
                <a:srgbClr val="6AA8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it-IT" sz="3000" b="1">
                <a:solidFill>
                  <a:srgbClr val="6AA84F"/>
                </a:solidFill>
                <a:latin typeface="Abril Fatface"/>
                <a:ea typeface="Abril Fatface"/>
                <a:cs typeface="Abril Fatface"/>
                <a:sym typeface="Abril Fatface"/>
              </a:rPr>
              <a:t>ore 18,30</a:t>
            </a:r>
            <a:endParaRPr sz="3000" b="1">
              <a:solidFill>
                <a:srgbClr val="6AA8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800"/>
              <a:buNone/>
            </a:pPr>
            <a:endParaRPr sz="4800" b="1">
              <a:solidFill>
                <a:srgbClr val="6AA8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>
            <a:spLocks noGrp="1"/>
          </p:cNvSpPr>
          <p:nvPr>
            <p:ph type="body" idx="1"/>
          </p:nvPr>
        </p:nvSpPr>
        <p:spPr>
          <a:xfrm>
            <a:off x="2579787" y="746844"/>
            <a:ext cx="8915400" cy="5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b="1">
              <a:solidFill>
                <a:srgbClr val="8399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3200" b="1">
                <a:solidFill>
                  <a:srgbClr val="FF0000"/>
                </a:solidFill>
              </a:rPr>
              <a:t>SOLO IN CASI ECCEZIONALI</a:t>
            </a:r>
            <a:endParaRPr sz="32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3200" b="1">
                <a:solidFill>
                  <a:srgbClr val="839943"/>
                </a:solidFill>
              </a:rPr>
              <a:t>PER COLORO CHE AVESSERO DIFFICOLTA’</a:t>
            </a:r>
            <a:endParaRPr sz="3200" b="1">
              <a:solidFill>
                <a:srgbClr val="8399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3200" b="1">
                <a:solidFill>
                  <a:srgbClr val="839943"/>
                </a:solidFill>
              </a:rPr>
              <a:t>AD EFFETTUARE L’ISCRIZIONE ON LINE</a:t>
            </a:r>
            <a:endParaRPr sz="3200" b="1">
              <a:solidFill>
                <a:srgbClr val="8399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8399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8399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3200" b="1">
                <a:solidFill>
                  <a:srgbClr val="839943"/>
                </a:solidFill>
              </a:rPr>
              <a:t>CONTATTARE L’UFFICIO DI SEGRETERIA AL NUMERO TEL 0522 672201/91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it-IT" sz="3200" b="1" u="sng">
                <a:solidFill>
                  <a:srgbClr val="839943"/>
                </a:solidFill>
              </a:rPr>
              <a:t>Sig.ra Emanuela Ciacciarelli</a:t>
            </a:r>
            <a:endParaRPr sz="320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2589212" y="511277"/>
            <a:ext cx="8915400" cy="539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342900" lvl="0" indent="-13970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it-IT" sz="3200" b="1" dirty="0"/>
              <a:t>Il link al portale</a:t>
            </a:r>
            <a:r>
              <a:rPr lang="it-IT" sz="3200" dirty="0"/>
              <a:t>:</a:t>
            </a:r>
            <a:br>
              <a:rPr lang="it-IT" sz="3200" dirty="0"/>
            </a:br>
            <a:r>
              <a:rPr lang="it-IT" sz="3200" u="sng" dirty="0">
                <a:solidFill>
                  <a:schemeClr val="hlink"/>
                </a:solidFill>
                <a:hlinkClick r:id="rId3"/>
              </a:rPr>
              <a:t>https://www.istruzione.it/iscrizionionline/</a:t>
            </a:r>
            <a:endParaRPr sz="3200" dirty="0"/>
          </a:p>
          <a:p>
            <a:pPr marL="342900" lvl="0" indent="-13970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342900" lvl="0" indent="-13970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it-IT" sz="3200" b="1" dirty="0"/>
              <a:t>La </a:t>
            </a:r>
            <a:r>
              <a:rPr lang="it-IT" sz="3200" b="1" dirty="0" smtClean="0"/>
              <a:t>circolare </a:t>
            </a:r>
            <a:r>
              <a:rPr lang="it-IT" sz="3200" b="1" dirty="0"/>
              <a:t>ministeriale n. </a:t>
            </a:r>
            <a:r>
              <a:rPr lang="it-IT" sz="3200" b="1" dirty="0" smtClean="0"/>
              <a:t>20651 </a:t>
            </a:r>
            <a:r>
              <a:rPr lang="it-IT" sz="3200" b="1" smtClean="0"/>
              <a:t>del </a:t>
            </a:r>
            <a:r>
              <a:rPr lang="it-IT" sz="3200" b="1" smtClean="0"/>
              <a:t>12/11/2020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u="sng" dirty="0" smtClean="0">
                <a:solidFill>
                  <a:schemeClr val="hlink"/>
                </a:solidFill>
              </a:rPr>
              <a:t>miur.gov.it/web/guest/-/circolare-n-20651-del-12-novembre-2020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body" idx="1"/>
          </p:nvPr>
        </p:nvSpPr>
        <p:spPr>
          <a:xfrm>
            <a:off x="2589212" y="1366684"/>
            <a:ext cx="8915400" cy="526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 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Per l’iscrizione alle </a:t>
            </a:r>
            <a:r>
              <a:rPr lang="it-IT" b="1"/>
              <a:t>Scuole Primarie </a:t>
            </a:r>
            <a:r>
              <a:rPr lang="it-IT"/>
              <a:t>del Comune vengono primariamente prese in considerazione le domande dei residenti/domiciliati nel comune (anche in corso di trasferimento, purché debitamente documentato).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Qualora sia necessario selezionare le iscrizioni, saranno applicati  i seguenti criteri in ordine di priorità: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Per tutti i plessi scolastici: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1- Alunno ( o familiare di primo grado) portatore di handicap certificato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2 – Indicazioni dei servizi sociali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3 – Altri fratelli e/o sorelle nel plesso per il quale si chiede l’iscrizione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4 – Vicinanza alla scuola in riferimento alla residenza/domicilio dell’iscritto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 dirty="0">
                <a:solidFill>
                  <a:srgbClr val="B6C882"/>
                </a:solidFill>
              </a:rPr>
              <a:t>Criteri di </a:t>
            </a:r>
            <a:r>
              <a:rPr lang="it-IT" b="1" dirty="0" smtClean="0">
                <a:solidFill>
                  <a:srgbClr val="B6C882"/>
                </a:solidFill>
              </a:rPr>
              <a:t>precedenza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>
            <a:spLocks noGrp="1"/>
          </p:cNvSpPr>
          <p:nvPr>
            <p:ph type="body" idx="1"/>
          </p:nvPr>
        </p:nvSpPr>
        <p:spPr>
          <a:xfrm>
            <a:off x="2589212" y="1057523"/>
            <a:ext cx="8915400" cy="485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5400"/>
              <a:buNone/>
            </a:pPr>
            <a:endParaRPr sz="5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it-IT" sz="5400"/>
              <a:t>GRAZIE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it-IT"/>
              <a:t>Programma dell’incontro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2589212" y="1327355"/>
            <a:ext cx="8915400" cy="52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	</a:t>
            </a:r>
            <a:endParaRPr/>
          </a:p>
          <a:p>
            <a:pPr marL="742950" lvl="1" indent="-3365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it-IT" sz="2400" b="1" u="sng">
                <a:solidFill>
                  <a:schemeClr val="accent1"/>
                </a:solidFill>
              </a:rPr>
              <a:t>Presenta il  Dirigente scolastico, Prof.ssa Savino Raffaella A. L.</a:t>
            </a:r>
            <a:endParaRPr sz="240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 u="sng">
              <a:solidFill>
                <a:schemeClr val="accent1"/>
              </a:solidFill>
            </a:endParaRPr>
          </a:p>
          <a:p>
            <a:pPr marL="742950" lvl="1" indent="-3365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it-IT" sz="2400" b="1" u="sng">
                <a:solidFill>
                  <a:schemeClr val="accent1"/>
                </a:solidFill>
              </a:rPr>
              <a:t>Docenti Responsabili dei Plessi</a:t>
            </a:r>
            <a:endParaRPr sz="2400" b="1" u="sng">
              <a:solidFill>
                <a:schemeClr val="accent1"/>
              </a:solidFill>
            </a:endParaRPr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🠶"/>
            </a:pPr>
            <a:r>
              <a:rPr lang="it-IT" sz="1800" b="1" u="sng">
                <a:solidFill>
                  <a:schemeClr val="accent1"/>
                </a:solidFill>
              </a:rPr>
              <a:t>Referenti Scuola Primaria Calvino</a:t>
            </a:r>
            <a:endParaRPr sz="1800" b="1" u="sng">
              <a:solidFill>
                <a:schemeClr val="accent1"/>
              </a:solidFill>
            </a:endParaRPr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🠶"/>
            </a:pPr>
            <a:r>
              <a:rPr lang="it-IT" sz="1800" b="1" u="sng">
                <a:solidFill>
                  <a:schemeClr val="accent1"/>
                </a:solidFill>
              </a:rPr>
              <a:t>Referenti Scuola Primaria Collodi</a:t>
            </a:r>
            <a:endParaRPr sz="1800" b="1" u="sng">
              <a:solidFill>
                <a:schemeClr val="accent1"/>
              </a:solidFill>
            </a:endParaRPr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🠶"/>
            </a:pPr>
            <a:r>
              <a:rPr lang="it-IT" sz="1800" b="1" u="sng">
                <a:solidFill>
                  <a:schemeClr val="accent1"/>
                </a:solidFill>
              </a:rPr>
              <a:t>Referenti Scuola Primaria Munari</a:t>
            </a:r>
            <a:endParaRPr sz="1800" b="1" u="sng">
              <a:solidFill>
                <a:schemeClr val="accent1"/>
              </a:solidFill>
            </a:endParaRPr>
          </a:p>
          <a:p>
            <a:pPr marL="0" lvl="2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it-IT"/>
              <a:t>Codici meccanografici</a:t>
            </a:r>
            <a:endParaRPr/>
          </a:p>
        </p:txBody>
      </p:sp>
      <p:graphicFrame>
        <p:nvGraphicFramePr>
          <p:cNvPr id="185" name="Google Shape;185;p4"/>
          <p:cNvGraphicFramePr/>
          <p:nvPr/>
        </p:nvGraphicFramePr>
        <p:xfrm>
          <a:off x="2474936" y="1717962"/>
          <a:ext cx="8915400" cy="3200420"/>
        </p:xfrm>
        <a:graphic>
          <a:graphicData uri="http://schemas.openxmlformats.org/drawingml/2006/table">
            <a:tbl>
              <a:tblPr firstRow="1" bandRow="1">
                <a:noFill/>
                <a:tableStyleId>{7BFE276C-6B7D-41E4-AC24-EB270ADD1EC9}</a:tableStyleId>
              </a:tblPr>
              <a:tblGrid>
                <a:gridCol w="2971800"/>
                <a:gridCol w="2971800"/>
                <a:gridCol w="2971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SCUOLA PRIMARIA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«Italo Calvino»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SCUOLA PRIMARIA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«Carlo Collodi»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SCUOLA PRIMARIA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«Bruno Munari»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Codice meccanografico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REEE830021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Codice meccanografico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REEE830032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Codice meccanografico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REEE83001X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750" y="4918362"/>
            <a:ext cx="2833910" cy="174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3122" y="4918362"/>
            <a:ext cx="2833911" cy="174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936" y="4928433"/>
            <a:ext cx="2833910" cy="174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5400"/>
              <a:buFont typeface="Century Gothic"/>
              <a:buNone/>
            </a:pPr>
            <a:r>
              <a:rPr lang="it-IT" sz="5400" b="1">
                <a:solidFill>
                  <a:srgbClr val="B6C882"/>
                </a:solidFill>
              </a:rPr>
              <a:t>Le nostre SCUOLE</a:t>
            </a:r>
            <a:endParaRPr/>
          </a:p>
        </p:txBody>
      </p:sp>
      <p:graphicFrame>
        <p:nvGraphicFramePr>
          <p:cNvPr id="194" name="Google Shape;194;p5"/>
          <p:cNvGraphicFramePr/>
          <p:nvPr/>
        </p:nvGraphicFramePr>
        <p:xfrm>
          <a:off x="2589212" y="1905000"/>
          <a:ext cx="8915400" cy="4846370"/>
        </p:xfrm>
        <a:graphic>
          <a:graphicData uri="http://schemas.openxmlformats.org/drawingml/2006/table">
            <a:tbl>
              <a:tblPr firstRow="1" bandRow="1">
                <a:noFill/>
                <a:tableStyleId>{7BFE276C-6B7D-41E4-AC24-EB270ADD1EC9}</a:tableStyleId>
              </a:tblPr>
              <a:tblGrid>
                <a:gridCol w="2971800"/>
                <a:gridCol w="2971800"/>
                <a:gridCol w="2971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CALVINO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COLLODI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MUNARI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Frazione di Calerno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Sant’Ilario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Sant’Ilario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Tempo pieno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Tempo pieno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Tempo normale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98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40 ore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Lun-ven, 8:10-16:10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40 ore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Lun-ven, 8:10-16-10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27 ore settimanali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/>
                        <a:t>Lun-sab, 8:10-12:40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7416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D.lgs. 89/2009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4800"/>
              <a:buFont typeface="Century Gothic"/>
              <a:buNone/>
            </a:pPr>
            <a:r>
              <a:rPr lang="it-IT" sz="4800" b="1">
                <a:solidFill>
                  <a:srgbClr val="B6C882"/>
                </a:solidFill>
              </a:rPr>
              <a:t>Presentazione della Scuola</a:t>
            </a: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4400" b="1">
                <a:solidFill>
                  <a:schemeClr val="accent2"/>
                </a:solidFill>
              </a:rPr>
              <a:t>PTOF</a:t>
            </a:r>
            <a:endParaRPr sz="4400"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Char char="🠶"/>
            </a:pPr>
            <a:r>
              <a:rPr lang="it-IT" sz="4400"/>
              <a:t>1. La Scuola e il suo contesto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Char char="🠶"/>
            </a:pPr>
            <a:r>
              <a:rPr lang="it-IT" sz="4400"/>
              <a:t>2. Le scelte strategiche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Char char="🠶"/>
            </a:pPr>
            <a:r>
              <a:rPr lang="it-IT" sz="4400"/>
              <a:t>3. L’offerta formativa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Char char="🠶"/>
            </a:pPr>
            <a:r>
              <a:rPr lang="it-IT" sz="4400"/>
              <a:t>4. Organizzazione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7"/>
          <p:cNvGraphicFramePr/>
          <p:nvPr/>
        </p:nvGraphicFramePr>
        <p:xfrm>
          <a:off x="1986117" y="1442883"/>
          <a:ext cx="9416850" cy="5125760"/>
        </p:xfrm>
        <a:graphic>
          <a:graphicData uri="http://schemas.openxmlformats.org/drawingml/2006/table">
            <a:tbl>
              <a:tblPr firstRow="1" bandRow="1">
                <a:noFill/>
                <a:tableStyleId>{7BFE276C-6B7D-41E4-AC24-EB270ADD1EC9}</a:tableStyleId>
              </a:tblPr>
              <a:tblGrid>
                <a:gridCol w="2113925"/>
                <a:gridCol w="1652800"/>
                <a:gridCol w="1883375"/>
                <a:gridCol w="1883375"/>
                <a:gridCol w="18833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ALUNNI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CLASSI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DOCENTI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ATA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200" b="1"/>
                        <a:t>CALVINO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114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5 classi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20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/>
                        <a:t>( tra docenti a tempo pieno e a part –time 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6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it-IT" sz="1200"/>
                        <a:t>( tra collaboratori a tempo pieno e a part –time 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200" b="1"/>
                        <a:t>COLLODI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216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10 classi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43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it-IT" sz="1200"/>
                        <a:t>( tra docenti a tempo pieno e a part –time 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8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it-IT" sz="1200"/>
                        <a:t>( tra collaboratori a tempo pieno e a part –time 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3200" b="1"/>
                        <a:t>MUNARI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151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 8 </a:t>
                      </a:r>
                      <a:r>
                        <a:rPr lang="it-IT" sz="1800" i="0"/>
                        <a:t>classi</a:t>
                      </a:r>
                      <a:endParaRPr sz="1800" i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/>
                        <a:t>22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it-IT" sz="1200"/>
                        <a:t>( tra docenti a tempo pieno e a part –time 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6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it-IT" sz="1200"/>
                        <a:t>( tra collaboratori a tempo pieno e a part –time 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1. La scuola e il suo contesto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body" idx="1"/>
          </p:nvPr>
        </p:nvSpPr>
        <p:spPr>
          <a:xfrm>
            <a:off x="2589212" y="1376515"/>
            <a:ext cx="8915400" cy="512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-IT" sz="2400" b="1"/>
              <a:t>Tutte le Scuole sono dotate di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Area verde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Aule per attività a piccoli gruppi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Mensa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Attrezzature multimediali: LIM, PC, Internet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598" y="4578674"/>
            <a:ext cx="2461331" cy="180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1240" y="2923150"/>
            <a:ext cx="2233372" cy="202933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912225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600"/>
              <a:buFont typeface="Century Gothic"/>
              <a:buNone/>
            </a:pPr>
            <a:r>
              <a:rPr lang="it-IT" b="1">
                <a:solidFill>
                  <a:srgbClr val="B6C882"/>
                </a:solidFill>
              </a:rPr>
              <a:t>1. La scuola e il suo contesto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67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6C882"/>
              </a:buClr>
              <a:buSzPts val="3959"/>
              <a:buFont typeface="Century Gothic"/>
              <a:buNone/>
            </a:pPr>
            <a:r>
              <a:rPr lang="it-IT" sz="3959" b="1">
                <a:solidFill>
                  <a:srgbClr val="B6C882"/>
                </a:solidFill>
              </a:rPr>
              <a:t>2. Le scelte strategiche</a:t>
            </a:r>
            <a:r>
              <a:rPr lang="it-IT" sz="3240"/>
              <a:t/>
            </a:r>
            <a:br>
              <a:rPr lang="it-IT" sz="3240"/>
            </a:br>
            <a:r>
              <a:rPr lang="it-IT" sz="3240"/>
              <a:t>Rapporto di auto-valutazione</a:t>
            </a:r>
            <a:br>
              <a:rPr lang="it-IT" sz="3240"/>
            </a:br>
            <a:r>
              <a:rPr lang="it-IT" sz="3240"/>
              <a:t>Piano di miglioramento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1"/>
          </p:nvPr>
        </p:nvSpPr>
        <p:spPr>
          <a:xfrm>
            <a:off x="2589212" y="2448232"/>
            <a:ext cx="8915400" cy="346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it-IT" sz="2400"/>
              <a:t>Progressione graduale di conoscenze, abilità e competenze</a:t>
            </a:r>
            <a:endParaRPr/>
          </a:p>
          <a:p>
            <a:pPr marL="1143000" lvl="2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🠶"/>
            </a:pPr>
            <a:r>
              <a:rPr lang="it-IT" sz="2200"/>
              <a:t>SAPERE</a:t>
            </a:r>
            <a:endParaRPr/>
          </a:p>
          <a:p>
            <a:pPr marL="25146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it-IT" sz="2400"/>
              <a:t>SAPER FARE</a:t>
            </a:r>
            <a:endParaRPr/>
          </a:p>
          <a:p>
            <a:pPr marL="38862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it-IT" sz="2400"/>
              <a:t>SAPER ESSERE</a:t>
            </a:r>
            <a:endParaRPr/>
          </a:p>
          <a:p>
            <a:pPr marL="2286000" lvl="5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Personalizzato</PresentationFormat>
  <Paragraphs>290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Calibri</vt:lpstr>
      <vt:lpstr>Noto Sans Symbols</vt:lpstr>
      <vt:lpstr>Abril Fatface</vt:lpstr>
      <vt:lpstr>Filo</vt:lpstr>
      <vt:lpstr>Presentazione standard di PowerPoint</vt:lpstr>
      <vt:lpstr>Presentazione standard di PowerPoint</vt:lpstr>
      <vt:lpstr>Programma dell’incontro</vt:lpstr>
      <vt:lpstr>Codici meccanografici</vt:lpstr>
      <vt:lpstr>Le nostre SCUOLE</vt:lpstr>
      <vt:lpstr>Presentazione della Scuola</vt:lpstr>
      <vt:lpstr>1. La scuola e il suo contesto</vt:lpstr>
      <vt:lpstr>1. La scuola e il suo contesto</vt:lpstr>
      <vt:lpstr>2. Le scelte strategiche Rapporto di auto-valutazione Piano di miglioramento</vt:lpstr>
      <vt:lpstr>Presentazione standard di PowerPoint</vt:lpstr>
      <vt:lpstr>Presentazione standard di PowerPoint</vt:lpstr>
      <vt:lpstr>2. Le scelte strategiche </vt:lpstr>
      <vt:lpstr>3. L’offerta formativa della Scuola Primaria (D.lgs. 59/2004) </vt:lpstr>
      <vt:lpstr>3. L’offerta formativa(D. 254/2012)</vt:lpstr>
      <vt:lpstr>3. L’offerta formativa</vt:lpstr>
      <vt:lpstr>Accoglienza</vt:lpstr>
      <vt:lpstr>Formazione delle classi</vt:lpstr>
      <vt:lpstr>Rapporti scuola/famiglia</vt:lpstr>
      <vt:lpstr>Modalità di iscrizione</vt:lpstr>
      <vt:lpstr>Presentazione standard di PowerPoint</vt:lpstr>
      <vt:lpstr>Presentazione standard di PowerPoint</vt:lpstr>
      <vt:lpstr>Criteri di precedenza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Mariagrazia Braglia</cp:lastModifiedBy>
  <cp:revision>3</cp:revision>
  <dcterms:created xsi:type="dcterms:W3CDTF">2020-01-05T15:10:52Z</dcterms:created>
  <dcterms:modified xsi:type="dcterms:W3CDTF">2021-01-12T10:17:10Z</dcterms:modified>
</cp:coreProperties>
</file>